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02" r:id="rId3"/>
    <p:sldId id="257" r:id="rId4"/>
    <p:sldId id="258" r:id="rId5"/>
    <p:sldId id="261" r:id="rId6"/>
    <p:sldId id="263" r:id="rId7"/>
    <p:sldId id="262" r:id="rId8"/>
    <p:sldId id="259" r:id="rId9"/>
    <p:sldId id="267" r:id="rId10"/>
    <p:sldId id="264" r:id="rId11"/>
    <p:sldId id="299" r:id="rId12"/>
    <p:sldId id="265" r:id="rId13"/>
    <p:sldId id="268" r:id="rId14"/>
    <p:sldId id="296" r:id="rId15"/>
    <p:sldId id="300" r:id="rId16"/>
    <p:sldId id="269" r:id="rId17"/>
    <p:sldId id="270" r:id="rId18"/>
    <p:sldId id="271" r:id="rId19"/>
    <p:sldId id="301" r:id="rId20"/>
    <p:sldId id="281" r:id="rId21"/>
    <p:sldId id="276" r:id="rId22"/>
    <p:sldId id="274" r:id="rId23"/>
    <p:sldId id="273" r:id="rId24"/>
    <p:sldId id="272" r:id="rId25"/>
    <p:sldId id="278" r:id="rId26"/>
    <p:sldId id="277" r:id="rId27"/>
    <p:sldId id="280" r:id="rId28"/>
    <p:sldId id="303" r:id="rId29"/>
    <p:sldId id="282" r:id="rId30"/>
    <p:sldId id="284" r:id="rId31"/>
    <p:sldId id="287" r:id="rId32"/>
    <p:sldId id="286" r:id="rId33"/>
    <p:sldId id="288" r:id="rId34"/>
    <p:sldId id="291" r:id="rId35"/>
    <p:sldId id="292" r:id="rId36"/>
    <p:sldId id="293" r:id="rId37"/>
    <p:sldId id="294" r:id="rId38"/>
    <p:sldId id="295" r:id="rId39"/>
    <p:sldId id="289" r:id="rId40"/>
    <p:sldId id="297" r:id="rId41"/>
    <p:sldId id="298" r:id="rId42"/>
    <p:sldId id="304" r:id="rId43"/>
    <p:sldId id="305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534" autoAdjust="0"/>
  </p:normalViewPr>
  <p:slideViewPr>
    <p:cSldViewPr snapToGrid="0">
      <p:cViewPr varScale="1">
        <p:scale>
          <a:sx n="85" d="100"/>
          <a:sy n="85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53BE0-B025-4EFB-9395-099F4FA48841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EED65-0CF8-4899-8F77-93512951C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3135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http://www.tipux.com/top/64/races-de-chats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EED65-0CF8-4899-8F77-93512951C170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482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http://www.tipux.com/top/64/races-de-chats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EED65-0CF8-4899-8F77-93512951C17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755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http://www.tipux.com/top/64/races-de-chats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EED65-0CF8-4899-8F77-93512951C170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585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http://www.tipux.com/top/64/races-de-chats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EED65-0CF8-4899-8F77-93512951C170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4443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http://www.tipux.com/top/64/races-de-chats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EED65-0CF8-4899-8F77-93512951C170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842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http://www.tipux.com/top/64/races-de-chats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EED65-0CF8-4899-8F77-93512951C170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213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EED65-0CF8-4899-8F77-93512951C170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857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86F57-ED65-4775-AE62-32BD04DEA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8432B1-6A86-445F-AF05-D208533CA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4773FE-0731-48C3-991E-3CEBAD7B4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7FC-9AFF-4666-AE54-E06C7E9B565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54778C-1E6E-45FD-ABA5-F4BEB116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14ECB5-4F80-4F36-9274-FED757067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C270-1008-48A6-AB97-87A930BB92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917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797C72-89FE-4FFF-ADF4-F212437DC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F59EBE6-B28C-4162-9F17-9CB4B61E9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082F60-2BD2-4317-BDC2-DEDE8D1B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7FC-9AFF-4666-AE54-E06C7E9B565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2F47CE-537F-4C5B-BB97-5E77D2308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66C774-0CCD-4E6C-96EE-2C68A5F97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C270-1008-48A6-AB97-87A930BB92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38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CA497F1-6A81-4DBD-9641-3BCBA93F8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B3246EF-8045-4CBE-BA78-8D927A020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B7A70E-3316-441C-83B7-2A52C03E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7FC-9AFF-4666-AE54-E06C7E9B565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199B1F-898B-4E9C-AC95-A8A65080B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682765-29BC-42B6-B2E5-ACE1BADF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C270-1008-48A6-AB97-87A930BB92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164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1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491BA4-612F-4A72-9118-7AB6880B8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E985E8-7597-4F6E-BAE8-CBC87500A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E7BB82-C839-4C80-9ED0-9B84C4225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7FC-9AFF-4666-AE54-E06C7E9B565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F5F944-8226-4847-8349-9BA5DF5EF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B7CAB9-F87E-48C2-8969-3D8776D2F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C270-1008-48A6-AB97-87A930BB92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88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12BFEA-F374-4391-AD40-6BE3B2B0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421AFB-5D34-4B55-8E26-C1499E950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BEC1FF-CDDF-4684-9127-CF74ED759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7FC-9AFF-4666-AE54-E06C7E9B565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2ECE9C-6CFB-45B1-8CDD-600045930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00550E-72AD-4E40-AED9-D9ECE28B7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C270-1008-48A6-AB97-87A930BB92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65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D25AE9-D26A-4880-85B7-A79F409E7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40D3EB-57CF-48CA-B6DB-EA0105C46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13F2A76-C441-46C6-BF60-114A3D941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14705D-DB79-4852-AD51-8A5F7D1C2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7FC-9AFF-4666-AE54-E06C7E9B565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4F5422-7F0B-4853-8F14-95DD006E7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D15333-E898-4853-999A-53155CB9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C270-1008-48A6-AB97-87A930BB92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486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5B1E4C-68D8-41FB-9D70-245022496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0F64D8-946B-47E4-A928-43B6E06F9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939ADA-7EBB-47FF-8659-3DDB7EDAD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3CD676-0C0E-4238-AA12-CC8563C6F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9D14A9C-E5C1-413B-9BFA-CDA8BF6A9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3040232-5186-42DE-8D74-22FAA5AAF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7FC-9AFF-4666-AE54-E06C7E9B565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BB9D246-CA3A-47E2-B9BC-849304C4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17B0725-02CE-4B6E-8CD7-15FF1E89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C270-1008-48A6-AB97-87A930BB92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51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1312A-4406-4B35-BCAA-D88C3CF3B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61A9AE-03AF-4CE9-97FA-AB30F172E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7FC-9AFF-4666-AE54-E06C7E9B565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DAD575E-FE64-404F-93BF-14185B4D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3ED44A-677C-4B84-A2BF-B8A63C8E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C270-1008-48A6-AB97-87A930BB92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839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780EB94-932A-47C6-86F3-D75ABE182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7FC-9AFF-4666-AE54-E06C7E9B565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1F21F8-ABF9-4D4A-9D46-390A7BE1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DC4240-3FF4-4EC8-9F2F-67A9953FC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C270-1008-48A6-AB97-87A930BB92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06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352C54-8152-4313-B808-879CFFB1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14F4FB-55E3-4E4A-8510-300F7EB4E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DEBC3E-620F-47ED-B546-7E37901FA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858D28-5343-4B06-9D44-19D707921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7FC-9AFF-4666-AE54-E06C7E9B565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985D96-1BDD-4959-8258-EA283AA2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F62D76-2E03-4FA9-9C35-EEBCAA667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C270-1008-48A6-AB97-87A930BB92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14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E5A14A-00CB-4EDC-94B8-9B1FFBA3A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FB4B14F-AC4A-47E7-8350-CCAE20ABE9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7899E4-5D2C-4F29-B4EC-4344D67FF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A88FAD-8D21-4661-BBB1-C879D2C7C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7FC-9AFF-4666-AE54-E06C7E9B565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CF1B6B-1481-4F25-8BD4-ADCA62589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99AF6A-22CA-4E47-B897-514E56080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C270-1008-48A6-AB97-87A930BB92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338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5357425-25F9-424E-9657-3FBDDF35D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8CF2DD-FEA2-4FDE-B4F6-0FB45064E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887FFD-BF52-48A0-B750-98E50F989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9F7FC-9AFF-4666-AE54-E06C7E9B565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5D5489-C896-4A52-BAA0-B8B4C0726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AEAEC3-F836-494A-B0EF-77319EB7E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CC270-1008-48A6-AB97-87A930BB92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33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FD55B8-64F5-4356-9349-6C5962021AB7}"/>
              </a:ext>
            </a:extLst>
          </p:cNvPr>
          <p:cNvSpPr/>
          <p:nvPr/>
        </p:nvSpPr>
        <p:spPr>
          <a:xfrm>
            <a:off x="1023164" y="801504"/>
            <a:ext cx="9887707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Apprenons à </a:t>
            </a:r>
            <a:r>
              <a:rPr lang="fr-FR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observer</a:t>
            </a:r>
            <a:r>
              <a:rPr lang="fr-FR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fr-FR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et à </a:t>
            </a:r>
            <a:r>
              <a:rPr lang="fr-FR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comparer</a:t>
            </a:r>
            <a:endParaRPr lang="fr-FR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fr-F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 monde qui nous entoure.</a:t>
            </a:r>
            <a:endParaRPr lang="fr-FR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E3DADA-A6AE-420D-AC3C-38B0018EAECB}"/>
              </a:ext>
            </a:extLst>
          </p:cNvPr>
          <p:cNvSpPr/>
          <p:nvPr/>
        </p:nvSpPr>
        <p:spPr>
          <a:xfrm>
            <a:off x="2845008" y="4856167"/>
            <a:ext cx="62440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Matériel de cette séquence à disposition au CDRS28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École élémentaire Jules Ferry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4,rue pasteur 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28110 Lucé </a:t>
            </a:r>
          </a:p>
        </p:txBody>
      </p:sp>
    </p:spTree>
    <p:extLst>
      <p:ext uri="{BB962C8B-B14F-4D97-AF65-F5344CB8AC3E}">
        <p14:creationId xmlns:p14="http://schemas.microsoft.com/office/powerpoint/2010/main" val="337351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FD55B8-64F5-4356-9349-6C5962021AB7}"/>
              </a:ext>
            </a:extLst>
          </p:cNvPr>
          <p:cNvSpPr/>
          <p:nvPr/>
        </p:nvSpPr>
        <p:spPr>
          <a:xfrm>
            <a:off x="3041226" y="2321004"/>
            <a:ext cx="610955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À vous de jouer !</a:t>
            </a:r>
            <a:endParaRPr lang="fr-FR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813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09B9292F-1FE4-4CB8-BB43-654D791317E2}"/>
              </a:ext>
            </a:extLst>
          </p:cNvPr>
          <p:cNvGrpSpPr/>
          <p:nvPr/>
        </p:nvGrpSpPr>
        <p:grpSpPr>
          <a:xfrm>
            <a:off x="8238671" y="551543"/>
            <a:ext cx="2786109" cy="5754914"/>
            <a:chOff x="8238671" y="551543"/>
            <a:chExt cx="2786109" cy="575491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7F6276B-5346-40AE-9253-3FCC9F1A3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8671" y="551543"/>
              <a:ext cx="2786109" cy="5754914"/>
            </a:xfrm>
            <a:prstGeom prst="rect">
              <a:avLst/>
            </a:prstGeom>
          </p:spPr>
        </p:pic>
        <p:sp>
          <p:nvSpPr>
            <p:cNvPr id="9" name="Explosion : 14 points 8">
              <a:extLst>
                <a:ext uri="{FF2B5EF4-FFF2-40B4-BE49-F238E27FC236}">
                  <a16:creationId xmlns:a16="http://schemas.microsoft.com/office/drawing/2014/main" id="{F75AA6F8-6409-40B5-B74D-2E6B64887D10}"/>
                </a:ext>
              </a:extLst>
            </p:cNvPr>
            <p:cNvSpPr/>
            <p:nvPr/>
          </p:nvSpPr>
          <p:spPr>
            <a:xfrm>
              <a:off x="9289143" y="1944914"/>
              <a:ext cx="537029" cy="464457"/>
            </a:xfrm>
            <a:prstGeom prst="irregularSeal2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xplosion : 14 points 9">
              <a:extLst>
                <a:ext uri="{FF2B5EF4-FFF2-40B4-BE49-F238E27FC236}">
                  <a16:creationId xmlns:a16="http://schemas.microsoft.com/office/drawing/2014/main" id="{30B391F7-0442-44F1-932B-B23977AB3434}"/>
                </a:ext>
              </a:extLst>
            </p:cNvPr>
            <p:cNvSpPr/>
            <p:nvPr/>
          </p:nvSpPr>
          <p:spPr>
            <a:xfrm>
              <a:off x="9888446" y="1944913"/>
              <a:ext cx="537029" cy="464457"/>
            </a:xfrm>
            <a:prstGeom prst="irregularSeal2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xplosion : 14 points 10">
              <a:extLst>
                <a:ext uri="{FF2B5EF4-FFF2-40B4-BE49-F238E27FC236}">
                  <a16:creationId xmlns:a16="http://schemas.microsoft.com/office/drawing/2014/main" id="{5A31FEB1-BFA6-4B07-B44B-4894FD3DCEC6}"/>
                </a:ext>
              </a:extLst>
            </p:cNvPr>
            <p:cNvSpPr/>
            <p:nvPr/>
          </p:nvSpPr>
          <p:spPr>
            <a:xfrm>
              <a:off x="8795044" y="2206168"/>
              <a:ext cx="537029" cy="464457"/>
            </a:xfrm>
            <a:prstGeom prst="irregularSeal2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A737A95-0F2D-41F9-B651-E3F78DFBCF5C}"/>
              </a:ext>
            </a:extLst>
          </p:cNvPr>
          <p:cNvGrpSpPr/>
          <p:nvPr/>
        </p:nvGrpSpPr>
        <p:grpSpPr>
          <a:xfrm>
            <a:off x="674369" y="555174"/>
            <a:ext cx="2786109" cy="5754912"/>
            <a:chOff x="5304426" y="551543"/>
            <a:chExt cx="2786109" cy="5754912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0ECABDE-554D-4C54-9BBC-66FAAB072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426" y="551543"/>
              <a:ext cx="2786109" cy="5754912"/>
            </a:xfrm>
            <a:prstGeom prst="rect">
              <a:avLst/>
            </a:prstGeom>
          </p:spPr>
        </p:pic>
        <p:sp>
          <p:nvSpPr>
            <p:cNvPr id="16" name="Explosion : 14 points 15">
              <a:extLst>
                <a:ext uri="{FF2B5EF4-FFF2-40B4-BE49-F238E27FC236}">
                  <a16:creationId xmlns:a16="http://schemas.microsoft.com/office/drawing/2014/main" id="{BFD0078D-B050-4F9B-9FC4-56E5E1929937}"/>
                </a:ext>
              </a:extLst>
            </p:cNvPr>
            <p:cNvSpPr/>
            <p:nvPr/>
          </p:nvSpPr>
          <p:spPr>
            <a:xfrm>
              <a:off x="6096000" y="2264223"/>
              <a:ext cx="537029" cy="464457"/>
            </a:xfrm>
            <a:prstGeom prst="irregularSeal2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xplosion : 14 points 16">
              <a:extLst>
                <a:ext uri="{FF2B5EF4-FFF2-40B4-BE49-F238E27FC236}">
                  <a16:creationId xmlns:a16="http://schemas.microsoft.com/office/drawing/2014/main" id="{1065C5DB-11BC-46C9-AC65-077B6FD9E95A}"/>
                </a:ext>
              </a:extLst>
            </p:cNvPr>
            <p:cNvSpPr/>
            <p:nvPr/>
          </p:nvSpPr>
          <p:spPr>
            <a:xfrm>
              <a:off x="6799330" y="2786734"/>
              <a:ext cx="537029" cy="464457"/>
            </a:xfrm>
            <a:prstGeom prst="irregularSeal2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xplosion : 14 points 17">
              <a:extLst>
                <a:ext uri="{FF2B5EF4-FFF2-40B4-BE49-F238E27FC236}">
                  <a16:creationId xmlns:a16="http://schemas.microsoft.com/office/drawing/2014/main" id="{FFB365AC-5878-4FE3-8BC8-AFDB6F867066}"/>
                </a:ext>
              </a:extLst>
            </p:cNvPr>
            <p:cNvSpPr/>
            <p:nvPr/>
          </p:nvSpPr>
          <p:spPr>
            <a:xfrm>
              <a:off x="6095999" y="1509481"/>
              <a:ext cx="537029" cy="464457"/>
            </a:xfrm>
            <a:prstGeom prst="irregularSeal2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xplosion : 14 points 18">
              <a:extLst>
                <a:ext uri="{FF2B5EF4-FFF2-40B4-BE49-F238E27FC236}">
                  <a16:creationId xmlns:a16="http://schemas.microsoft.com/office/drawing/2014/main" id="{76EEBF98-7653-4A5E-AC5F-9DA90F4BA759}"/>
                </a:ext>
              </a:extLst>
            </p:cNvPr>
            <p:cNvSpPr/>
            <p:nvPr/>
          </p:nvSpPr>
          <p:spPr>
            <a:xfrm>
              <a:off x="5484902" y="1088563"/>
              <a:ext cx="537029" cy="464457"/>
            </a:xfrm>
            <a:prstGeom prst="irregularSeal2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D35CCE50-C5B7-41B4-A910-74A8D770E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29" y="551542"/>
            <a:ext cx="2786109" cy="575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71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FD55B8-64F5-4356-9349-6C5962021AB7}"/>
              </a:ext>
            </a:extLst>
          </p:cNvPr>
          <p:cNvSpPr/>
          <p:nvPr/>
        </p:nvSpPr>
        <p:spPr>
          <a:xfrm>
            <a:off x="857402" y="2321004"/>
            <a:ext cx="1047722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Mise en commun </a:t>
            </a:r>
          </a:p>
          <a:p>
            <a:pPr algn="ctr"/>
            <a:r>
              <a:rPr lang="fr-F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pour une ou deux différences</a:t>
            </a:r>
            <a:endParaRPr lang="fr-FR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277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CD9A58-4EDF-4E49-938B-68EB7F4BD707}"/>
              </a:ext>
            </a:extLst>
          </p:cNvPr>
          <p:cNvSpPr/>
          <p:nvPr/>
        </p:nvSpPr>
        <p:spPr>
          <a:xfrm>
            <a:off x="434123" y="988080"/>
            <a:ext cx="1168954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u="sng" cap="none" spc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On retient : </a:t>
            </a:r>
          </a:p>
          <a:p>
            <a:pPr algn="ctr"/>
            <a:endParaRPr lang="fr-FR" sz="4800" b="1" u="sng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Observer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 demande :</a:t>
            </a: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de la 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concentration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 et beaucoup d’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attention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74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921974-1265-4F93-8F76-AAF42C02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800" b="1" u="sng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On retient (Facultatif) 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EBF15C-C702-4B28-A1BA-B83CE4CAC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Nous mettons en place des 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stratégies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. </a:t>
            </a: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Nous 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cherchons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 des critères.</a:t>
            </a: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Nous 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comparons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 des éléments avec les autres.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6940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221986-0435-42C9-B984-1ED7042D0CC8}"/>
              </a:ext>
            </a:extLst>
          </p:cNvPr>
          <p:cNvSpPr/>
          <p:nvPr/>
        </p:nvSpPr>
        <p:spPr>
          <a:xfrm>
            <a:off x="4736493" y="2505670"/>
            <a:ext cx="27190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1727335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3C4F5D04-DDEA-4FC0-A6E9-82BD8EED7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643234"/>
              </p:ext>
            </p:extLst>
          </p:nvPr>
        </p:nvGraphicFramePr>
        <p:xfrm>
          <a:off x="481851" y="135049"/>
          <a:ext cx="11228297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1051">
                  <a:extLst>
                    <a:ext uri="{9D8B030D-6E8A-4147-A177-3AD203B41FA5}">
                      <a16:colId xmlns:a16="http://schemas.microsoft.com/office/drawing/2014/main" val="396035328"/>
                    </a:ext>
                  </a:extLst>
                </a:gridCol>
                <a:gridCol w="2409082">
                  <a:extLst>
                    <a:ext uri="{9D8B030D-6E8A-4147-A177-3AD203B41FA5}">
                      <a16:colId xmlns:a16="http://schemas.microsoft.com/office/drawing/2014/main" val="2959594046"/>
                    </a:ext>
                  </a:extLst>
                </a:gridCol>
                <a:gridCol w="2409082">
                  <a:extLst>
                    <a:ext uri="{9D8B030D-6E8A-4147-A177-3AD203B41FA5}">
                      <a16:colId xmlns:a16="http://schemas.microsoft.com/office/drawing/2014/main" val="3976385833"/>
                    </a:ext>
                  </a:extLst>
                </a:gridCol>
                <a:gridCol w="2409082">
                  <a:extLst>
                    <a:ext uri="{9D8B030D-6E8A-4147-A177-3AD203B41FA5}">
                      <a16:colId xmlns:a16="http://schemas.microsoft.com/office/drawing/2014/main" val="16908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Partie du visage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Comment est-elle chez le chat A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Comment est-elle chez le chat B ?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761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Les poils - les moustaches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des boucles – doux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 c’est comme des montagnes - en zigzag </a:t>
                      </a:r>
                    </a:p>
                    <a:p>
                      <a:endParaRPr lang="fr-FR" sz="2400" dirty="0"/>
                    </a:p>
                    <a:p>
                      <a:endParaRPr lang="fr-FR" sz="2400" dirty="0"/>
                    </a:p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929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les moustaches – les poils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Bouclées – droites – lisses – pointues – pendouillent – en traits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Elles sont coiffées – pas droites – en zigzag – en forme de « i » - en forme d’éclairs – pointues – grisées</a:t>
                      </a:r>
                    </a:p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41257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7E8B1990-B9C3-4091-8F3B-AD769EA9E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18" y="1412449"/>
            <a:ext cx="3381427" cy="23771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D86BF6E-EE14-48C6-83C2-E0C9D4485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17" y="3926948"/>
            <a:ext cx="3381427" cy="238013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7379683F-161C-4BF5-960C-D81B2F90F66A}"/>
              </a:ext>
            </a:extLst>
          </p:cNvPr>
          <p:cNvSpPr/>
          <p:nvPr/>
        </p:nvSpPr>
        <p:spPr>
          <a:xfrm>
            <a:off x="2008682" y="2601033"/>
            <a:ext cx="479685" cy="779488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7674068-D9DA-4A6B-8317-8C21CB7C6739}"/>
              </a:ext>
            </a:extLst>
          </p:cNvPr>
          <p:cNvSpPr/>
          <p:nvPr/>
        </p:nvSpPr>
        <p:spPr>
          <a:xfrm>
            <a:off x="3681231" y="2670748"/>
            <a:ext cx="479685" cy="779488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CA1C6E2-6A7E-4935-9EF4-67C584D699C1}"/>
              </a:ext>
            </a:extLst>
          </p:cNvPr>
          <p:cNvSpPr/>
          <p:nvPr/>
        </p:nvSpPr>
        <p:spPr>
          <a:xfrm>
            <a:off x="1951894" y="4727269"/>
            <a:ext cx="479685" cy="779488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CB9D799-2FD4-42F8-8874-A7C9820DB97C}"/>
              </a:ext>
            </a:extLst>
          </p:cNvPr>
          <p:cNvSpPr/>
          <p:nvPr/>
        </p:nvSpPr>
        <p:spPr>
          <a:xfrm>
            <a:off x="3654423" y="4747626"/>
            <a:ext cx="479685" cy="779488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200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3C4F5D04-DDEA-4FC0-A6E9-82BD8EED7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99925"/>
              </p:ext>
            </p:extLst>
          </p:nvPr>
        </p:nvGraphicFramePr>
        <p:xfrm>
          <a:off x="481851" y="135049"/>
          <a:ext cx="11228297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1051">
                  <a:extLst>
                    <a:ext uri="{9D8B030D-6E8A-4147-A177-3AD203B41FA5}">
                      <a16:colId xmlns:a16="http://schemas.microsoft.com/office/drawing/2014/main" val="396035328"/>
                    </a:ext>
                  </a:extLst>
                </a:gridCol>
                <a:gridCol w="2409082">
                  <a:extLst>
                    <a:ext uri="{9D8B030D-6E8A-4147-A177-3AD203B41FA5}">
                      <a16:colId xmlns:a16="http://schemas.microsoft.com/office/drawing/2014/main" val="2959594046"/>
                    </a:ext>
                  </a:extLst>
                </a:gridCol>
                <a:gridCol w="2409082">
                  <a:extLst>
                    <a:ext uri="{9D8B030D-6E8A-4147-A177-3AD203B41FA5}">
                      <a16:colId xmlns:a16="http://schemas.microsoft.com/office/drawing/2014/main" val="3976385833"/>
                    </a:ext>
                  </a:extLst>
                </a:gridCol>
                <a:gridCol w="2409082">
                  <a:extLst>
                    <a:ext uri="{9D8B030D-6E8A-4147-A177-3AD203B41FA5}">
                      <a16:colId xmlns:a16="http://schemas.microsoft.com/office/drawing/2014/main" val="16908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Partie du visage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Comment est-elle chez le chat A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Comment est-elle chez le chat B ?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761505"/>
                  </a:ext>
                </a:extLst>
              </a:tr>
              <a:tr h="63902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 bout des oreilles – poils – la fourrure du bout des oreilles – la pointe des oreilles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Droits – lisses – en forme de « i » - pointues</a:t>
                      </a: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propres – bouclés – en pétard - des « </a:t>
                      </a:r>
                      <a:r>
                        <a:rPr lang="fr-FR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tournicottants</a:t>
                      </a:r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»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212458"/>
                  </a:ext>
                </a:extLst>
              </a:tr>
              <a:tr h="49415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 chat A est plus beau que le B</a:t>
                      </a: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138078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6FA5D604-C221-461D-80AE-A40C6CB57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17" y="1378620"/>
            <a:ext cx="3381427" cy="238013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2C1CBFB-F5F7-4BCE-8598-20049A09CE58}"/>
              </a:ext>
            </a:extLst>
          </p:cNvPr>
          <p:cNvSpPr/>
          <p:nvPr/>
        </p:nvSpPr>
        <p:spPr>
          <a:xfrm>
            <a:off x="2026844" y="1378620"/>
            <a:ext cx="479685" cy="779488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F1FB287-B4EE-467C-BF89-1A051EC7C541}"/>
              </a:ext>
            </a:extLst>
          </p:cNvPr>
          <p:cNvSpPr/>
          <p:nvPr/>
        </p:nvSpPr>
        <p:spPr>
          <a:xfrm>
            <a:off x="3717556" y="1378620"/>
            <a:ext cx="479685" cy="779488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A79A0E7-1663-420A-A81C-F9C2110E5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17" y="4049000"/>
            <a:ext cx="3381427" cy="23801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68471B-F642-432E-A899-2ED0790B4D44}"/>
              </a:ext>
            </a:extLst>
          </p:cNvPr>
          <p:cNvSpPr/>
          <p:nvPr/>
        </p:nvSpPr>
        <p:spPr>
          <a:xfrm>
            <a:off x="1838067" y="4308041"/>
            <a:ext cx="133692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15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8555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3C4F5D04-DDEA-4FC0-A6E9-82BD8EED7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096831"/>
              </p:ext>
            </p:extLst>
          </p:nvPr>
        </p:nvGraphicFramePr>
        <p:xfrm>
          <a:off x="481851" y="135049"/>
          <a:ext cx="11228297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1051">
                  <a:extLst>
                    <a:ext uri="{9D8B030D-6E8A-4147-A177-3AD203B41FA5}">
                      <a16:colId xmlns:a16="http://schemas.microsoft.com/office/drawing/2014/main" val="396035328"/>
                    </a:ext>
                  </a:extLst>
                </a:gridCol>
                <a:gridCol w="2409082">
                  <a:extLst>
                    <a:ext uri="{9D8B030D-6E8A-4147-A177-3AD203B41FA5}">
                      <a16:colId xmlns:a16="http://schemas.microsoft.com/office/drawing/2014/main" val="2959594046"/>
                    </a:ext>
                  </a:extLst>
                </a:gridCol>
                <a:gridCol w="2409082">
                  <a:extLst>
                    <a:ext uri="{9D8B030D-6E8A-4147-A177-3AD203B41FA5}">
                      <a16:colId xmlns:a16="http://schemas.microsoft.com/office/drawing/2014/main" val="3976385833"/>
                    </a:ext>
                  </a:extLst>
                </a:gridCol>
                <a:gridCol w="2409082">
                  <a:extLst>
                    <a:ext uri="{9D8B030D-6E8A-4147-A177-3AD203B41FA5}">
                      <a16:colId xmlns:a16="http://schemas.microsoft.com/office/drawing/2014/main" val="16908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Partie du visage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Comment est-elle chez le chat A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Comment est-elle chez le chat B ?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761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 nez</a:t>
                      </a: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 a la varicelle – des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 traits – en forme de « i »</a:t>
                      </a: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860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bouche – le museau - les trous des moustaches </a:t>
                      </a: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 forme de losange – arrondi - Des boutons </a:t>
                      </a: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des cœurs – en 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975728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6FA5D604-C221-461D-80AE-A40C6CB57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17" y="1378620"/>
            <a:ext cx="3381427" cy="23801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6E326E8-4E64-4A32-B089-59A4BDDDC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16" y="4109327"/>
            <a:ext cx="3381427" cy="238013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761C14A7-E1F1-412F-A8C8-91204BA7C33D}"/>
              </a:ext>
            </a:extLst>
          </p:cNvPr>
          <p:cNvSpPr/>
          <p:nvPr/>
        </p:nvSpPr>
        <p:spPr>
          <a:xfrm>
            <a:off x="1499016" y="2638269"/>
            <a:ext cx="359764" cy="28481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9EAF2B6-7F07-4942-8342-B8F2C10218D2}"/>
              </a:ext>
            </a:extLst>
          </p:cNvPr>
          <p:cNvSpPr/>
          <p:nvPr/>
        </p:nvSpPr>
        <p:spPr>
          <a:xfrm>
            <a:off x="3165417" y="2625779"/>
            <a:ext cx="359764" cy="28481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D37F99D-6D70-47F6-A7FA-9A0C0794D010}"/>
              </a:ext>
            </a:extLst>
          </p:cNvPr>
          <p:cNvSpPr/>
          <p:nvPr/>
        </p:nvSpPr>
        <p:spPr>
          <a:xfrm>
            <a:off x="1319133" y="5314487"/>
            <a:ext cx="749509" cy="50169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1E48A6C-7B68-4B6B-89D6-6C2854DC70E3}"/>
              </a:ext>
            </a:extLst>
          </p:cNvPr>
          <p:cNvSpPr/>
          <p:nvPr/>
        </p:nvSpPr>
        <p:spPr>
          <a:xfrm>
            <a:off x="2970544" y="5299392"/>
            <a:ext cx="749509" cy="50169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663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07851B7-C8C8-4C42-ADC0-9ED93E1EA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791028"/>
            <a:ext cx="2554226" cy="52759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DA19B6E-6A9A-4E96-88B2-823F6F5A5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1575707"/>
            <a:ext cx="6589486" cy="37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69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946482-8480-449A-A066-09F7F51D9914}"/>
              </a:ext>
            </a:extLst>
          </p:cNvPr>
          <p:cNvSpPr/>
          <p:nvPr/>
        </p:nvSpPr>
        <p:spPr>
          <a:xfrm>
            <a:off x="4736493" y="2505670"/>
            <a:ext cx="27190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3810748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7CFF755-2452-4AA9-BCC7-E7211A25B8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t="18945" r="29302" b="17187"/>
          <a:stretch/>
        </p:blipFill>
        <p:spPr>
          <a:xfrm>
            <a:off x="313763" y="255494"/>
            <a:ext cx="8292355" cy="63060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DE853D-91A9-4021-A23F-4F2C8739292A}"/>
              </a:ext>
            </a:extLst>
          </p:cNvPr>
          <p:cNvSpPr/>
          <p:nvPr/>
        </p:nvSpPr>
        <p:spPr>
          <a:xfrm rot="5400000">
            <a:off x="7077430" y="2551837"/>
            <a:ext cx="59171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Proposition </a:t>
            </a:r>
          </a:p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d’écrit intermédiaire</a:t>
            </a:r>
          </a:p>
        </p:txBody>
      </p:sp>
    </p:spTree>
    <p:extLst>
      <p:ext uri="{BB962C8B-B14F-4D97-AF65-F5344CB8AC3E}">
        <p14:creationId xmlns:p14="http://schemas.microsoft.com/office/powerpoint/2010/main" val="3034357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FD55B8-64F5-4356-9349-6C5962021AB7}"/>
              </a:ext>
            </a:extLst>
          </p:cNvPr>
          <p:cNvSpPr/>
          <p:nvPr/>
        </p:nvSpPr>
        <p:spPr>
          <a:xfrm>
            <a:off x="981651" y="1859339"/>
            <a:ext cx="10228698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Comparons </a:t>
            </a:r>
          </a:p>
          <a:p>
            <a:pPr algn="ctr"/>
            <a:r>
              <a:rPr lang="fr-F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avec ce que les scientifiques </a:t>
            </a:r>
          </a:p>
          <a:p>
            <a:pPr algn="ctr"/>
            <a:r>
              <a:rPr lang="fr-F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connaissent… </a:t>
            </a:r>
            <a:endParaRPr lang="fr-FR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317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75458BD-BE94-4849-A7E1-A5C5B89AC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73"/>
          <a:stretch/>
        </p:blipFill>
        <p:spPr>
          <a:xfrm>
            <a:off x="1811655" y="180614"/>
            <a:ext cx="8568690" cy="6496772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D8A202F-2138-41EF-AC6F-83954C96E71B}"/>
              </a:ext>
            </a:extLst>
          </p:cNvPr>
          <p:cNvCxnSpPr/>
          <p:nvPr/>
        </p:nvCxnSpPr>
        <p:spPr>
          <a:xfrm>
            <a:off x="7646670" y="4366260"/>
            <a:ext cx="73152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1B763C7F-35C1-44DD-BF74-F326B1ABF43D}"/>
              </a:ext>
            </a:extLst>
          </p:cNvPr>
          <p:cNvSpPr txBox="1"/>
          <p:nvPr/>
        </p:nvSpPr>
        <p:spPr>
          <a:xfrm>
            <a:off x="8378190" y="4227760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bajoue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368C08A-A891-44C8-B9F3-4A0186FC0EF6}"/>
              </a:ext>
            </a:extLst>
          </p:cNvPr>
          <p:cNvSpPr txBox="1"/>
          <p:nvPr/>
        </p:nvSpPr>
        <p:spPr>
          <a:xfrm>
            <a:off x="9262110" y="4894510"/>
            <a:ext cx="69923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b="1" dirty="0"/>
              <a:t>Museau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12A9A14-9323-4161-B1DC-3127C3E8156B}"/>
              </a:ext>
            </a:extLst>
          </p:cNvPr>
          <p:cNvCxnSpPr/>
          <p:nvPr/>
        </p:nvCxnSpPr>
        <p:spPr>
          <a:xfrm>
            <a:off x="7959090" y="1306830"/>
            <a:ext cx="73152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E5B2C8B5-6922-465F-9AB3-163C72A906CB}"/>
              </a:ext>
            </a:extLst>
          </p:cNvPr>
          <p:cNvSpPr txBox="1"/>
          <p:nvPr/>
        </p:nvSpPr>
        <p:spPr>
          <a:xfrm>
            <a:off x="8719280" y="1168330"/>
            <a:ext cx="59009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b="1" dirty="0"/>
              <a:t>oreille</a:t>
            </a:r>
          </a:p>
        </p:txBody>
      </p:sp>
    </p:spTree>
    <p:extLst>
      <p:ext uri="{BB962C8B-B14F-4D97-AF65-F5344CB8AC3E}">
        <p14:creationId xmlns:p14="http://schemas.microsoft.com/office/powerpoint/2010/main" val="2881646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DD4F726-EAA8-449B-A80B-EE18AEE74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60" y="67"/>
            <a:ext cx="6549389" cy="652028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3545B5E-3528-4969-B0E8-5960C665D2D9}"/>
              </a:ext>
            </a:extLst>
          </p:cNvPr>
          <p:cNvSpPr txBox="1"/>
          <p:nvPr/>
        </p:nvSpPr>
        <p:spPr>
          <a:xfrm>
            <a:off x="2849880" y="5797480"/>
            <a:ext cx="34823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Vibrisses ou moustaches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303DED-12AC-4185-8ED8-3B5B02F00B23}"/>
              </a:ext>
            </a:extLst>
          </p:cNvPr>
          <p:cNvSpPr txBox="1"/>
          <p:nvPr/>
        </p:nvSpPr>
        <p:spPr>
          <a:xfrm>
            <a:off x="7459979" y="5797480"/>
            <a:ext cx="11582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truffes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15E3DF-483A-4CFF-A96A-EC8A22AC0DE0}"/>
              </a:ext>
            </a:extLst>
          </p:cNvPr>
          <p:cNvSpPr txBox="1"/>
          <p:nvPr/>
        </p:nvSpPr>
        <p:spPr>
          <a:xfrm>
            <a:off x="4091939" y="17710"/>
            <a:ext cx="11582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oreille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0BF00D-AF28-414E-9F4C-BA4C0F68ACED}"/>
              </a:ext>
            </a:extLst>
          </p:cNvPr>
          <p:cNvSpPr txBox="1"/>
          <p:nvPr/>
        </p:nvSpPr>
        <p:spPr>
          <a:xfrm>
            <a:off x="6297929" y="6212521"/>
            <a:ext cx="16687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mâchoire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850BC55-0F4E-4675-95DB-C80ADC84F562}"/>
              </a:ext>
            </a:extLst>
          </p:cNvPr>
          <p:cNvSpPr txBox="1"/>
          <p:nvPr/>
        </p:nvSpPr>
        <p:spPr>
          <a:xfrm>
            <a:off x="2072639" y="3595300"/>
            <a:ext cx="11582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iris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EDEE492-CEF8-4621-8EB2-AF12ED1120AF}"/>
              </a:ext>
            </a:extLst>
          </p:cNvPr>
          <p:cNvSpPr txBox="1"/>
          <p:nvPr/>
        </p:nvSpPr>
        <p:spPr>
          <a:xfrm>
            <a:off x="2411730" y="3029374"/>
            <a:ext cx="11582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pupille  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C981DA4-7CA4-4EE5-BD17-1B9F02AE5A3E}"/>
              </a:ext>
            </a:extLst>
          </p:cNvPr>
          <p:cNvCxnSpPr>
            <a:cxnSpLocks/>
          </p:cNvCxnSpPr>
          <p:nvPr/>
        </p:nvCxnSpPr>
        <p:spPr>
          <a:xfrm flipV="1">
            <a:off x="4091939" y="4743450"/>
            <a:ext cx="960121" cy="82296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270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9E2F7C-A816-4F71-8D11-3FCB69D56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014"/>
          <a:stretch/>
        </p:blipFill>
        <p:spPr>
          <a:xfrm>
            <a:off x="164782" y="303806"/>
            <a:ext cx="11862435" cy="625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20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B7747D3-B002-491F-A4A9-3B0F75A1D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0" y="283845"/>
            <a:ext cx="4686300" cy="8953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E32735-5AD7-45B8-9F5A-270E6451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" y="1325879"/>
            <a:ext cx="11099800" cy="1085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E70E5A-2800-46BC-9CDB-04D647CD7F79}"/>
              </a:ext>
            </a:extLst>
          </p:cNvPr>
          <p:cNvSpPr/>
          <p:nvPr/>
        </p:nvSpPr>
        <p:spPr>
          <a:xfrm>
            <a:off x="765810" y="2652057"/>
            <a:ext cx="109931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rgbClr val="222222"/>
                </a:solidFill>
                <a:latin typeface="arial" panose="020B0604020202020204" pitchFamily="34" charset="0"/>
              </a:rPr>
              <a:t>13 - Les bajoues </a:t>
            </a:r>
            <a:r>
              <a:rPr lang="fr-FR" sz="2200" dirty="0">
                <a:solidFill>
                  <a:srgbClr val="222222"/>
                </a:solidFill>
                <a:latin typeface="arial" panose="020B0604020202020204" pitchFamily="34" charset="0"/>
              </a:rPr>
              <a:t>désignent la partie charnue inférieure de chaque côté de la tête, s'étendant de l'œil à la mâchoire. On confond souvent ce terme avec les abajoues qui sont des poches situées de part et d'autre de la tête chez certains mammifères, servant à stocker provisoirement de la nourriture.</a:t>
            </a:r>
            <a:endParaRPr lang="fr-FR" sz="2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DB7658-7387-4117-95C7-27563A746A29}"/>
              </a:ext>
            </a:extLst>
          </p:cNvPr>
          <p:cNvSpPr/>
          <p:nvPr/>
        </p:nvSpPr>
        <p:spPr>
          <a:xfrm>
            <a:off x="765810" y="4338935"/>
            <a:ext cx="109931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rgbClr val="222222"/>
                </a:solidFill>
                <a:latin typeface="arial" panose="020B0604020202020204" pitchFamily="34" charset="0"/>
              </a:rPr>
              <a:t>17 – les babines </a:t>
            </a:r>
            <a:r>
              <a:rPr lang="fr-FR" sz="2200" dirty="0">
                <a:solidFill>
                  <a:srgbClr val="222222"/>
                </a:solidFill>
                <a:latin typeface="arial" panose="020B0604020202020204" pitchFamily="34" charset="0"/>
              </a:rPr>
              <a:t>désignent la Lèvre d'un animal. </a:t>
            </a:r>
          </a:p>
          <a:p>
            <a:r>
              <a:rPr lang="fr-FR" sz="2200" dirty="0">
                <a:solidFill>
                  <a:srgbClr val="222222"/>
                </a:solidFill>
                <a:latin typeface="arial" panose="020B0604020202020204" pitchFamily="34" charset="0"/>
              </a:rPr>
              <a:t>(Se dit surtout lorsque la lèvre est gonflée ou pendante.) </a:t>
            </a:r>
          </a:p>
          <a:p>
            <a:r>
              <a:rPr lang="fr-FR" sz="2200" dirty="0">
                <a:solidFill>
                  <a:srgbClr val="222222"/>
                </a:solidFill>
                <a:latin typeface="arial" panose="020B0604020202020204" pitchFamily="34" charset="0"/>
              </a:rPr>
              <a:t>Familier. Lèvres d'un gourmand (surtout pluriel) : S'essuyer les </a:t>
            </a:r>
            <a:r>
              <a:rPr lang="fr-FR" sz="2200" b="1" dirty="0">
                <a:solidFill>
                  <a:srgbClr val="222222"/>
                </a:solidFill>
                <a:latin typeface="arial" panose="020B0604020202020204" pitchFamily="34" charset="0"/>
              </a:rPr>
              <a:t>babines</a:t>
            </a:r>
            <a:r>
              <a:rPr lang="fr-FR" sz="22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8975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B7C857B-DC0C-4EAD-B67B-95614B038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70" y="23792"/>
            <a:ext cx="9730059" cy="6834208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7379683F-161C-4BF5-960C-D81B2F90F66A}"/>
              </a:ext>
            </a:extLst>
          </p:cNvPr>
          <p:cNvSpPr/>
          <p:nvPr/>
        </p:nvSpPr>
        <p:spPr>
          <a:xfrm>
            <a:off x="5120309" y="506100"/>
            <a:ext cx="606121" cy="827338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9168BDC-F1B5-45DD-80BF-BEEEE89A58A1}"/>
              </a:ext>
            </a:extLst>
          </p:cNvPr>
          <p:cNvSpPr/>
          <p:nvPr/>
        </p:nvSpPr>
        <p:spPr>
          <a:xfrm>
            <a:off x="9833279" y="506100"/>
            <a:ext cx="853771" cy="827338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CA1C6E2-6A7E-4935-9EF4-67C584D699C1}"/>
              </a:ext>
            </a:extLst>
          </p:cNvPr>
          <p:cNvSpPr/>
          <p:nvPr/>
        </p:nvSpPr>
        <p:spPr>
          <a:xfrm>
            <a:off x="4420411" y="2846070"/>
            <a:ext cx="1306019" cy="1157895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C2B0004-8458-47A2-934A-B24911DAB596}"/>
              </a:ext>
            </a:extLst>
          </p:cNvPr>
          <p:cNvSpPr/>
          <p:nvPr/>
        </p:nvSpPr>
        <p:spPr>
          <a:xfrm>
            <a:off x="9323881" y="2846069"/>
            <a:ext cx="1306019" cy="1157895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E1BEFD7-4EB4-4EC8-8D3F-EF8116A8013B}"/>
              </a:ext>
            </a:extLst>
          </p:cNvPr>
          <p:cNvSpPr/>
          <p:nvPr/>
        </p:nvSpPr>
        <p:spPr>
          <a:xfrm>
            <a:off x="3268980" y="3646170"/>
            <a:ext cx="914400" cy="67437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FFAC7F7-DD4C-48CF-8302-93DB8EFFC99A}"/>
              </a:ext>
            </a:extLst>
          </p:cNvPr>
          <p:cNvSpPr/>
          <p:nvPr/>
        </p:nvSpPr>
        <p:spPr>
          <a:xfrm>
            <a:off x="8078352" y="3646170"/>
            <a:ext cx="914400" cy="67437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F7576BF-1959-4E82-B5F5-8E6718BEF821}"/>
              </a:ext>
            </a:extLst>
          </p:cNvPr>
          <p:cNvSpPr/>
          <p:nvPr/>
        </p:nvSpPr>
        <p:spPr>
          <a:xfrm>
            <a:off x="1562100" y="3867150"/>
            <a:ext cx="1288768" cy="137922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9F690FE-93D3-4727-990A-2B11E1BE4D8A}"/>
              </a:ext>
            </a:extLst>
          </p:cNvPr>
          <p:cNvSpPr/>
          <p:nvPr/>
        </p:nvSpPr>
        <p:spPr>
          <a:xfrm>
            <a:off x="6236387" y="3867150"/>
            <a:ext cx="1288768" cy="137922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5AD17D5-1F37-4A71-8603-886C775CA1C3}"/>
              </a:ext>
            </a:extLst>
          </p:cNvPr>
          <p:cNvSpPr/>
          <p:nvPr/>
        </p:nvSpPr>
        <p:spPr>
          <a:xfrm>
            <a:off x="2629591" y="4011894"/>
            <a:ext cx="2173843" cy="605933"/>
          </a:xfrm>
          <a:custGeom>
            <a:avLst/>
            <a:gdLst>
              <a:gd name="connsiteX0" fmla="*/ 0 w 2420792"/>
              <a:gd name="connsiteY0" fmla="*/ 120015 h 240030"/>
              <a:gd name="connsiteX1" fmla="*/ 1210396 w 2420792"/>
              <a:gd name="connsiteY1" fmla="*/ 0 h 240030"/>
              <a:gd name="connsiteX2" fmla="*/ 2420792 w 2420792"/>
              <a:gd name="connsiteY2" fmla="*/ 120015 h 240030"/>
              <a:gd name="connsiteX3" fmla="*/ 1210396 w 2420792"/>
              <a:gd name="connsiteY3" fmla="*/ 240030 h 240030"/>
              <a:gd name="connsiteX4" fmla="*/ 0 w 2420792"/>
              <a:gd name="connsiteY4" fmla="*/ 120015 h 240030"/>
              <a:gd name="connsiteX0" fmla="*/ 0 w 2435336"/>
              <a:gd name="connsiteY0" fmla="*/ 129627 h 249642"/>
              <a:gd name="connsiteX1" fmla="*/ 1210396 w 2435336"/>
              <a:gd name="connsiteY1" fmla="*/ 9612 h 249642"/>
              <a:gd name="connsiteX2" fmla="*/ 1837457 w 2435336"/>
              <a:gd name="connsiteY2" fmla="*/ 21042 h 249642"/>
              <a:gd name="connsiteX3" fmla="*/ 2420792 w 2435336"/>
              <a:gd name="connsiteY3" fmla="*/ 129627 h 249642"/>
              <a:gd name="connsiteX4" fmla="*/ 1210396 w 2435336"/>
              <a:gd name="connsiteY4" fmla="*/ 249642 h 249642"/>
              <a:gd name="connsiteX5" fmla="*/ 0 w 2435336"/>
              <a:gd name="connsiteY5" fmla="*/ 129627 h 249642"/>
              <a:gd name="connsiteX0" fmla="*/ 14020 w 2449356"/>
              <a:gd name="connsiteY0" fmla="*/ 120015 h 240030"/>
              <a:gd name="connsiteX1" fmla="*/ 605607 w 2449356"/>
              <a:gd name="connsiteY1" fmla="*/ 22860 h 240030"/>
              <a:gd name="connsiteX2" fmla="*/ 1224416 w 2449356"/>
              <a:gd name="connsiteY2" fmla="*/ 0 h 240030"/>
              <a:gd name="connsiteX3" fmla="*/ 1851477 w 2449356"/>
              <a:gd name="connsiteY3" fmla="*/ 11430 h 240030"/>
              <a:gd name="connsiteX4" fmla="*/ 2434812 w 2449356"/>
              <a:gd name="connsiteY4" fmla="*/ 120015 h 240030"/>
              <a:gd name="connsiteX5" fmla="*/ 1224416 w 2449356"/>
              <a:gd name="connsiteY5" fmla="*/ 240030 h 240030"/>
              <a:gd name="connsiteX6" fmla="*/ 14020 w 2449356"/>
              <a:gd name="connsiteY6" fmla="*/ 120015 h 240030"/>
              <a:gd name="connsiteX0" fmla="*/ 34972 w 2115978"/>
              <a:gd name="connsiteY0" fmla="*/ 2420 h 563715"/>
              <a:gd name="connsiteX1" fmla="*/ 272229 w 2115978"/>
              <a:gd name="connsiteY1" fmla="*/ 328175 h 563715"/>
              <a:gd name="connsiteX2" fmla="*/ 891038 w 2115978"/>
              <a:gd name="connsiteY2" fmla="*/ 305315 h 563715"/>
              <a:gd name="connsiteX3" fmla="*/ 1518099 w 2115978"/>
              <a:gd name="connsiteY3" fmla="*/ 316745 h 563715"/>
              <a:gd name="connsiteX4" fmla="*/ 2101434 w 2115978"/>
              <a:gd name="connsiteY4" fmla="*/ 425330 h 563715"/>
              <a:gd name="connsiteX5" fmla="*/ 891038 w 2115978"/>
              <a:gd name="connsiteY5" fmla="*/ 545345 h 563715"/>
              <a:gd name="connsiteX6" fmla="*/ 34972 w 2115978"/>
              <a:gd name="connsiteY6" fmla="*/ 2420 h 563715"/>
              <a:gd name="connsiteX0" fmla="*/ 48913 w 2129919"/>
              <a:gd name="connsiteY0" fmla="*/ 120795 h 682090"/>
              <a:gd name="connsiteX1" fmla="*/ 229020 w 2129919"/>
              <a:gd name="connsiteY1" fmla="*/ 780 h 682090"/>
              <a:gd name="connsiteX2" fmla="*/ 904979 w 2129919"/>
              <a:gd name="connsiteY2" fmla="*/ 423690 h 682090"/>
              <a:gd name="connsiteX3" fmla="*/ 1532040 w 2129919"/>
              <a:gd name="connsiteY3" fmla="*/ 435120 h 682090"/>
              <a:gd name="connsiteX4" fmla="*/ 2115375 w 2129919"/>
              <a:gd name="connsiteY4" fmla="*/ 543705 h 682090"/>
              <a:gd name="connsiteX5" fmla="*/ 904979 w 2129919"/>
              <a:gd name="connsiteY5" fmla="*/ 663720 h 682090"/>
              <a:gd name="connsiteX6" fmla="*/ 48913 w 2129919"/>
              <a:gd name="connsiteY6" fmla="*/ 120795 h 682090"/>
              <a:gd name="connsiteX0" fmla="*/ 48913 w 2129919"/>
              <a:gd name="connsiteY0" fmla="*/ 120739 h 682034"/>
              <a:gd name="connsiteX1" fmla="*/ 229020 w 2129919"/>
              <a:gd name="connsiteY1" fmla="*/ 724 h 682034"/>
              <a:gd name="connsiteX2" fmla="*/ 904979 w 2129919"/>
              <a:gd name="connsiteY2" fmla="*/ 423634 h 682034"/>
              <a:gd name="connsiteX3" fmla="*/ 1532040 w 2129919"/>
              <a:gd name="connsiteY3" fmla="*/ 252184 h 682034"/>
              <a:gd name="connsiteX4" fmla="*/ 2115375 w 2129919"/>
              <a:gd name="connsiteY4" fmla="*/ 543649 h 682034"/>
              <a:gd name="connsiteX5" fmla="*/ 904979 w 2129919"/>
              <a:gd name="connsiteY5" fmla="*/ 663664 h 682034"/>
              <a:gd name="connsiteX6" fmla="*/ 48913 w 2129919"/>
              <a:gd name="connsiteY6" fmla="*/ 120739 h 682034"/>
              <a:gd name="connsiteX0" fmla="*/ 48913 w 1769182"/>
              <a:gd name="connsiteY0" fmla="*/ 120739 h 721833"/>
              <a:gd name="connsiteX1" fmla="*/ 229020 w 1769182"/>
              <a:gd name="connsiteY1" fmla="*/ 724 h 721833"/>
              <a:gd name="connsiteX2" fmla="*/ 904979 w 1769182"/>
              <a:gd name="connsiteY2" fmla="*/ 423634 h 721833"/>
              <a:gd name="connsiteX3" fmla="*/ 1532040 w 1769182"/>
              <a:gd name="connsiteY3" fmla="*/ 252184 h 721833"/>
              <a:gd name="connsiteX4" fmla="*/ 1726755 w 1769182"/>
              <a:gd name="connsiteY4" fmla="*/ 680809 h 721833"/>
              <a:gd name="connsiteX5" fmla="*/ 904979 w 1769182"/>
              <a:gd name="connsiteY5" fmla="*/ 663664 h 721833"/>
              <a:gd name="connsiteX6" fmla="*/ 48913 w 1769182"/>
              <a:gd name="connsiteY6" fmla="*/ 120739 h 721833"/>
              <a:gd name="connsiteX0" fmla="*/ 48913 w 2029539"/>
              <a:gd name="connsiteY0" fmla="*/ 120702 h 721796"/>
              <a:gd name="connsiteX1" fmla="*/ 229020 w 2029539"/>
              <a:gd name="connsiteY1" fmla="*/ 687 h 721796"/>
              <a:gd name="connsiteX2" fmla="*/ 904979 w 2029539"/>
              <a:gd name="connsiteY2" fmla="*/ 423597 h 721796"/>
              <a:gd name="connsiteX3" fmla="*/ 1966380 w 2029539"/>
              <a:gd name="connsiteY3" fmla="*/ 114987 h 721796"/>
              <a:gd name="connsiteX4" fmla="*/ 1726755 w 2029539"/>
              <a:gd name="connsiteY4" fmla="*/ 680772 h 721796"/>
              <a:gd name="connsiteX5" fmla="*/ 904979 w 2029539"/>
              <a:gd name="connsiteY5" fmla="*/ 663627 h 721796"/>
              <a:gd name="connsiteX6" fmla="*/ 48913 w 2029539"/>
              <a:gd name="connsiteY6" fmla="*/ 120702 h 721796"/>
              <a:gd name="connsiteX0" fmla="*/ 48913 w 2014935"/>
              <a:gd name="connsiteY0" fmla="*/ 120702 h 690336"/>
              <a:gd name="connsiteX1" fmla="*/ 229020 w 2014935"/>
              <a:gd name="connsiteY1" fmla="*/ 687 h 690336"/>
              <a:gd name="connsiteX2" fmla="*/ 904979 w 2014935"/>
              <a:gd name="connsiteY2" fmla="*/ 423597 h 690336"/>
              <a:gd name="connsiteX3" fmla="*/ 1966380 w 2014935"/>
              <a:gd name="connsiteY3" fmla="*/ 114987 h 690336"/>
              <a:gd name="connsiteX4" fmla="*/ 1578165 w 2014935"/>
              <a:gd name="connsiteY4" fmla="*/ 589332 h 690336"/>
              <a:gd name="connsiteX5" fmla="*/ 904979 w 2014935"/>
              <a:gd name="connsiteY5" fmla="*/ 663627 h 690336"/>
              <a:gd name="connsiteX6" fmla="*/ 48913 w 2014935"/>
              <a:gd name="connsiteY6" fmla="*/ 120702 h 690336"/>
              <a:gd name="connsiteX0" fmla="*/ 48913 w 2014935"/>
              <a:gd name="connsiteY0" fmla="*/ 120702 h 740931"/>
              <a:gd name="connsiteX1" fmla="*/ 229020 w 2014935"/>
              <a:gd name="connsiteY1" fmla="*/ 687 h 740931"/>
              <a:gd name="connsiteX2" fmla="*/ 904979 w 2014935"/>
              <a:gd name="connsiteY2" fmla="*/ 423597 h 740931"/>
              <a:gd name="connsiteX3" fmla="*/ 1966380 w 2014935"/>
              <a:gd name="connsiteY3" fmla="*/ 114987 h 740931"/>
              <a:gd name="connsiteX4" fmla="*/ 1578165 w 2014935"/>
              <a:gd name="connsiteY4" fmla="*/ 589332 h 740931"/>
              <a:gd name="connsiteX5" fmla="*/ 904979 w 2014935"/>
              <a:gd name="connsiteY5" fmla="*/ 720777 h 740931"/>
              <a:gd name="connsiteX6" fmla="*/ 48913 w 2014935"/>
              <a:gd name="connsiteY6" fmla="*/ 120702 h 740931"/>
              <a:gd name="connsiteX0" fmla="*/ 48913 w 2014935"/>
              <a:gd name="connsiteY0" fmla="*/ 120702 h 721396"/>
              <a:gd name="connsiteX1" fmla="*/ 229020 w 2014935"/>
              <a:gd name="connsiteY1" fmla="*/ 687 h 721396"/>
              <a:gd name="connsiteX2" fmla="*/ 904979 w 2014935"/>
              <a:gd name="connsiteY2" fmla="*/ 423597 h 721396"/>
              <a:gd name="connsiteX3" fmla="*/ 1966380 w 2014935"/>
              <a:gd name="connsiteY3" fmla="*/ 114987 h 721396"/>
              <a:gd name="connsiteX4" fmla="*/ 1578165 w 2014935"/>
              <a:gd name="connsiteY4" fmla="*/ 589332 h 721396"/>
              <a:gd name="connsiteX5" fmla="*/ 904979 w 2014935"/>
              <a:gd name="connsiteY5" fmla="*/ 720777 h 721396"/>
              <a:gd name="connsiteX6" fmla="*/ 48913 w 2014935"/>
              <a:gd name="connsiteY6" fmla="*/ 120702 h 721396"/>
              <a:gd name="connsiteX0" fmla="*/ 136206 w 1896488"/>
              <a:gd name="connsiteY0" fmla="*/ 566472 h 720885"/>
              <a:gd name="connsiteX1" fmla="*/ 110573 w 1896488"/>
              <a:gd name="connsiteY1" fmla="*/ 687 h 720885"/>
              <a:gd name="connsiteX2" fmla="*/ 786532 w 1896488"/>
              <a:gd name="connsiteY2" fmla="*/ 423597 h 720885"/>
              <a:gd name="connsiteX3" fmla="*/ 1847933 w 1896488"/>
              <a:gd name="connsiteY3" fmla="*/ 114987 h 720885"/>
              <a:gd name="connsiteX4" fmla="*/ 1459718 w 1896488"/>
              <a:gd name="connsiteY4" fmla="*/ 589332 h 720885"/>
              <a:gd name="connsiteX5" fmla="*/ 786532 w 1896488"/>
              <a:gd name="connsiteY5" fmla="*/ 720777 h 720885"/>
              <a:gd name="connsiteX6" fmla="*/ 136206 w 1896488"/>
              <a:gd name="connsiteY6" fmla="*/ 566472 h 720885"/>
              <a:gd name="connsiteX0" fmla="*/ 413561 w 2173843"/>
              <a:gd name="connsiteY0" fmla="*/ 451520 h 605933"/>
              <a:gd name="connsiteX1" fmla="*/ 56458 w 2173843"/>
              <a:gd name="connsiteY1" fmla="*/ 11465 h 605933"/>
              <a:gd name="connsiteX2" fmla="*/ 1063887 w 2173843"/>
              <a:gd name="connsiteY2" fmla="*/ 308645 h 605933"/>
              <a:gd name="connsiteX3" fmla="*/ 2125288 w 2173843"/>
              <a:gd name="connsiteY3" fmla="*/ 35 h 605933"/>
              <a:gd name="connsiteX4" fmla="*/ 1737073 w 2173843"/>
              <a:gd name="connsiteY4" fmla="*/ 474380 h 605933"/>
              <a:gd name="connsiteX5" fmla="*/ 1063887 w 2173843"/>
              <a:gd name="connsiteY5" fmla="*/ 605825 h 605933"/>
              <a:gd name="connsiteX6" fmla="*/ 413561 w 2173843"/>
              <a:gd name="connsiteY6" fmla="*/ 451520 h 60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3843" h="605933">
                <a:moveTo>
                  <a:pt x="413561" y="451520"/>
                </a:moveTo>
                <a:cubicBezTo>
                  <a:pt x="245656" y="352460"/>
                  <a:pt x="-145275" y="31468"/>
                  <a:pt x="56458" y="11465"/>
                </a:cubicBezTo>
                <a:cubicBezTo>
                  <a:pt x="258191" y="-8537"/>
                  <a:pt x="719082" y="310550"/>
                  <a:pt x="1063887" y="308645"/>
                </a:cubicBezTo>
                <a:cubicBezTo>
                  <a:pt x="1408692" y="306740"/>
                  <a:pt x="1916268" y="-3775"/>
                  <a:pt x="2125288" y="35"/>
                </a:cubicBezTo>
                <a:cubicBezTo>
                  <a:pt x="2327021" y="20038"/>
                  <a:pt x="1841583" y="436280"/>
                  <a:pt x="1737073" y="474380"/>
                </a:cubicBezTo>
                <a:cubicBezTo>
                  <a:pt x="1632563" y="512480"/>
                  <a:pt x="1284472" y="609635"/>
                  <a:pt x="1063887" y="605825"/>
                </a:cubicBezTo>
                <a:cubicBezTo>
                  <a:pt x="843302" y="602015"/>
                  <a:pt x="581466" y="550580"/>
                  <a:pt x="413561" y="451520"/>
                </a:cubicBezTo>
                <a:close/>
              </a:path>
            </a:pathLst>
          </a:custGeom>
          <a:noFill/>
          <a:ln w="57150"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0">
            <a:extLst>
              <a:ext uri="{FF2B5EF4-FFF2-40B4-BE49-F238E27FC236}">
                <a16:creationId xmlns:a16="http://schemas.microsoft.com/office/drawing/2014/main" id="{F6F1B9D9-4C70-419B-AEE3-584F14773DD3}"/>
              </a:ext>
            </a:extLst>
          </p:cNvPr>
          <p:cNvSpPr/>
          <p:nvPr/>
        </p:nvSpPr>
        <p:spPr>
          <a:xfrm>
            <a:off x="7448630" y="3981215"/>
            <a:ext cx="2173843" cy="605929"/>
          </a:xfrm>
          <a:custGeom>
            <a:avLst/>
            <a:gdLst>
              <a:gd name="connsiteX0" fmla="*/ 0 w 2420792"/>
              <a:gd name="connsiteY0" fmla="*/ 120015 h 240030"/>
              <a:gd name="connsiteX1" fmla="*/ 1210396 w 2420792"/>
              <a:gd name="connsiteY1" fmla="*/ 0 h 240030"/>
              <a:gd name="connsiteX2" fmla="*/ 2420792 w 2420792"/>
              <a:gd name="connsiteY2" fmla="*/ 120015 h 240030"/>
              <a:gd name="connsiteX3" fmla="*/ 1210396 w 2420792"/>
              <a:gd name="connsiteY3" fmla="*/ 240030 h 240030"/>
              <a:gd name="connsiteX4" fmla="*/ 0 w 2420792"/>
              <a:gd name="connsiteY4" fmla="*/ 120015 h 240030"/>
              <a:gd name="connsiteX0" fmla="*/ 0 w 2435336"/>
              <a:gd name="connsiteY0" fmla="*/ 129627 h 249642"/>
              <a:gd name="connsiteX1" fmla="*/ 1210396 w 2435336"/>
              <a:gd name="connsiteY1" fmla="*/ 9612 h 249642"/>
              <a:gd name="connsiteX2" fmla="*/ 1837457 w 2435336"/>
              <a:gd name="connsiteY2" fmla="*/ 21042 h 249642"/>
              <a:gd name="connsiteX3" fmla="*/ 2420792 w 2435336"/>
              <a:gd name="connsiteY3" fmla="*/ 129627 h 249642"/>
              <a:gd name="connsiteX4" fmla="*/ 1210396 w 2435336"/>
              <a:gd name="connsiteY4" fmla="*/ 249642 h 249642"/>
              <a:gd name="connsiteX5" fmla="*/ 0 w 2435336"/>
              <a:gd name="connsiteY5" fmla="*/ 129627 h 249642"/>
              <a:gd name="connsiteX0" fmla="*/ 14020 w 2449356"/>
              <a:gd name="connsiteY0" fmla="*/ 120015 h 240030"/>
              <a:gd name="connsiteX1" fmla="*/ 605607 w 2449356"/>
              <a:gd name="connsiteY1" fmla="*/ 22860 h 240030"/>
              <a:gd name="connsiteX2" fmla="*/ 1224416 w 2449356"/>
              <a:gd name="connsiteY2" fmla="*/ 0 h 240030"/>
              <a:gd name="connsiteX3" fmla="*/ 1851477 w 2449356"/>
              <a:gd name="connsiteY3" fmla="*/ 11430 h 240030"/>
              <a:gd name="connsiteX4" fmla="*/ 2434812 w 2449356"/>
              <a:gd name="connsiteY4" fmla="*/ 120015 h 240030"/>
              <a:gd name="connsiteX5" fmla="*/ 1224416 w 2449356"/>
              <a:gd name="connsiteY5" fmla="*/ 240030 h 240030"/>
              <a:gd name="connsiteX6" fmla="*/ 14020 w 2449356"/>
              <a:gd name="connsiteY6" fmla="*/ 120015 h 240030"/>
              <a:gd name="connsiteX0" fmla="*/ 34972 w 2115978"/>
              <a:gd name="connsiteY0" fmla="*/ 2420 h 563715"/>
              <a:gd name="connsiteX1" fmla="*/ 272229 w 2115978"/>
              <a:gd name="connsiteY1" fmla="*/ 328175 h 563715"/>
              <a:gd name="connsiteX2" fmla="*/ 891038 w 2115978"/>
              <a:gd name="connsiteY2" fmla="*/ 305315 h 563715"/>
              <a:gd name="connsiteX3" fmla="*/ 1518099 w 2115978"/>
              <a:gd name="connsiteY3" fmla="*/ 316745 h 563715"/>
              <a:gd name="connsiteX4" fmla="*/ 2101434 w 2115978"/>
              <a:gd name="connsiteY4" fmla="*/ 425330 h 563715"/>
              <a:gd name="connsiteX5" fmla="*/ 891038 w 2115978"/>
              <a:gd name="connsiteY5" fmla="*/ 545345 h 563715"/>
              <a:gd name="connsiteX6" fmla="*/ 34972 w 2115978"/>
              <a:gd name="connsiteY6" fmla="*/ 2420 h 563715"/>
              <a:gd name="connsiteX0" fmla="*/ 48913 w 2129919"/>
              <a:gd name="connsiteY0" fmla="*/ 120795 h 682090"/>
              <a:gd name="connsiteX1" fmla="*/ 229020 w 2129919"/>
              <a:gd name="connsiteY1" fmla="*/ 780 h 682090"/>
              <a:gd name="connsiteX2" fmla="*/ 904979 w 2129919"/>
              <a:gd name="connsiteY2" fmla="*/ 423690 h 682090"/>
              <a:gd name="connsiteX3" fmla="*/ 1532040 w 2129919"/>
              <a:gd name="connsiteY3" fmla="*/ 435120 h 682090"/>
              <a:gd name="connsiteX4" fmla="*/ 2115375 w 2129919"/>
              <a:gd name="connsiteY4" fmla="*/ 543705 h 682090"/>
              <a:gd name="connsiteX5" fmla="*/ 904979 w 2129919"/>
              <a:gd name="connsiteY5" fmla="*/ 663720 h 682090"/>
              <a:gd name="connsiteX6" fmla="*/ 48913 w 2129919"/>
              <a:gd name="connsiteY6" fmla="*/ 120795 h 682090"/>
              <a:gd name="connsiteX0" fmla="*/ 48913 w 2129919"/>
              <a:gd name="connsiteY0" fmla="*/ 120739 h 682034"/>
              <a:gd name="connsiteX1" fmla="*/ 229020 w 2129919"/>
              <a:gd name="connsiteY1" fmla="*/ 724 h 682034"/>
              <a:gd name="connsiteX2" fmla="*/ 904979 w 2129919"/>
              <a:gd name="connsiteY2" fmla="*/ 423634 h 682034"/>
              <a:gd name="connsiteX3" fmla="*/ 1532040 w 2129919"/>
              <a:gd name="connsiteY3" fmla="*/ 252184 h 682034"/>
              <a:gd name="connsiteX4" fmla="*/ 2115375 w 2129919"/>
              <a:gd name="connsiteY4" fmla="*/ 543649 h 682034"/>
              <a:gd name="connsiteX5" fmla="*/ 904979 w 2129919"/>
              <a:gd name="connsiteY5" fmla="*/ 663664 h 682034"/>
              <a:gd name="connsiteX6" fmla="*/ 48913 w 2129919"/>
              <a:gd name="connsiteY6" fmla="*/ 120739 h 682034"/>
              <a:gd name="connsiteX0" fmla="*/ 48913 w 1769182"/>
              <a:gd name="connsiteY0" fmla="*/ 120739 h 721833"/>
              <a:gd name="connsiteX1" fmla="*/ 229020 w 1769182"/>
              <a:gd name="connsiteY1" fmla="*/ 724 h 721833"/>
              <a:gd name="connsiteX2" fmla="*/ 904979 w 1769182"/>
              <a:gd name="connsiteY2" fmla="*/ 423634 h 721833"/>
              <a:gd name="connsiteX3" fmla="*/ 1532040 w 1769182"/>
              <a:gd name="connsiteY3" fmla="*/ 252184 h 721833"/>
              <a:gd name="connsiteX4" fmla="*/ 1726755 w 1769182"/>
              <a:gd name="connsiteY4" fmla="*/ 680809 h 721833"/>
              <a:gd name="connsiteX5" fmla="*/ 904979 w 1769182"/>
              <a:gd name="connsiteY5" fmla="*/ 663664 h 721833"/>
              <a:gd name="connsiteX6" fmla="*/ 48913 w 1769182"/>
              <a:gd name="connsiteY6" fmla="*/ 120739 h 721833"/>
              <a:gd name="connsiteX0" fmla="*/ 48913 w 2029539"/>
              <a:gd name="connsiteY0" fmla="*/ 120702 h 721796"/>
              <a:gd name="connsiteX1" fmla="*/ 229020 w 2029539"/>
              <a:gd name="connsiteY1" fmla="*/ 687 h 721796"/>
              <a:gd name="connsiteX2" fmla="*/ 904979 w 2029539"/>
              <a:gd name="connsiteY2" fmla="*/ 423597 h 721796"/>
              <a:gd name="connsiteX3" fmla="*/ 1966380 w 2029539"/>
              <a:gd name="connsiteY3" fmla="*/ 114987 h 721796"/>
              <a:gd name="connsiteX4" fmla="*/ 1726755 w 2029539"/>
              <a:gd name="connsiteY4" fmla="*/ 680772 h 721796"/>
              <a:gd name="connsiteX5" fmla="*/ 904979 w 2029539"/>
              <a:gd name="connsiteY5" fmla="*/ 663627 h 721796"/>
              <a:gd name="connsiteX6" fmla="*/ 48913 w 2029539"/>
              <a:gd name="connsiteY6" fmla="*/ 120702 h 721796"/>
              <a:gd name="connsiteX0" fmla="*/ 48913 w 2014935"/>
              <a:gd name="connsiteY0" fmla="*/ 120702 h 690336"/>
              <a:gd name="connsiteX1" fmla="*/ 229020 w 2014935"/>
              <a:gd name="connsiteY1" fmla="*/ 687 h 690336"/>
              <a:gd name="connsiteX2" fmla="*/ 904979 w 2014935"/>
              <a:gd name="connsiteY2" fmla="*/ 423597 h 690336"/>
              <a:gd name="connsiteX3" fmla="*/ 1966380 w 2014935"/>
              <a:gd name="connsiteY3" fmla="*/ 114987 h 690336"/>
              <a:gd name="connsiteX4" fmla="*/ 1578165 w 2014935"/>
              <a:gd name="connsiteY4" fmla="*/ 589332 h 690336"/>
              <a:gd name="connsiteX5" fmla="*/ 904979 w 2014935"/>
              <a:gd name="connsiteY5" fmla="*/ 663627 h 690336"/>
              <a:gd name="connsiteX6" fmla="*/ 48913 w 2014935"/>
              <a:gd name="connsiteY6" fmla="*/ 120702 h 690336"/>
              <a:gd name="connsiteX0" fmla="*/ 48913 w 2014935"/>
              <a:gd name="connsiteY0" fmla="*/ 120702 h 740931"/>
              <a:gd name="connsiteX1" fmla="*/ 229020 w 2014935"/>
              <a:gd name="connsiteY1" fmla="*/ 687 h 740931"/>
              <a:gd name="connsiteX2" fmla="*/ 904979 w 2014935"/>
              <a:gd name="connsiteY2" fmla="*/ 423597 h 740931"/>
              <a:gd name="connsiteX3" fmla="*/ 1966380 w 2014935"/>
              <a:gd name="connsiteY3" fmla="*/ 114987 h 740931"/>
              <a:gd name="connsiteX4" fmla="*/ 1578165 w 2014935"/>
              <a:gd name="connsiteY4" fmla="*/ 589332 h 740931"/>
              <a:gd name="connsiteX5" fmla="*/ 904979 w 2014935"/>
              <a:gd name="connsiteY5" fmla="*/ 720777 h 740931"/>
              <a:gd name="connsiteX6" fmla="*/ 48913 w 2014935"/>
              <a:gd name="connsiteY6" fmla="*/ 120702 h 740931"/>
              <a:gd name="connsiteX0" fmla="*/ 48913 w 2014935"/>
              <a:gd name="connsiteY0" fmla="*/ 120702 h 721396"/>
              <a:gd name="connsiteX1" fmla="*/ 229020 w 2014935"/>
              <a:gd name="connsiteY1" fmla="*/ 687 h 721396"/>
              <a:gd name="connsiteX2" fmla="*/ 904979 w 2014935"/>
              <a:gd name="connsiteY2" fmla="*/ 423597 h 721396"/>
              <a:gd name="connsiteX3" fmla="*/ 1966380 w 2014935"/>
              <a:gd name="connsiteY3" fmla="*/ 114987 h 721396"/>
              <a:gd name="connsiteX4" fmla="*/ 1578165 w 2014935"/>
              <a:gd name="connsiteY4" fmla="*/ 589332 h 721396"/>
              <a:gd name="connsiteX5" fmla="*/ 904979 w 2014935"/>
              <a:gd name="connsiteY5" fmla="*/ 720777 h 721396"/>
              <a:gd name="connsiteX6" fmla="*/ 48913 w 2014935"/>
              <a:gd name="connsiteY6" fmla="*/ 120702 h 721396"/>
              <a:gd name="connsiteX0" fmla="*/ 136206 w 1896488"/>
              <a:gd name="connsiteY0" fmla="*/ 566472 h 720885"/>
              <a:gd name="connsiteX1" fmla="*/ 110573 w 1896488"/>
              <a:gd name="connsiteY1" fmla="*/ 687 h 720885"/>
              <a:gd name="connsiteX2" fmla="*/ 786532 w 1896488"/>
              <a:gd name="connsiteY2" fmla="*/ 423597 h 720885"/>
              <a:gd name="connsiteX3" fmla="*/ 1847933 w 1896488"/>
              <a:gd name="connsiteY3" fmla="*/ 114987 h 720885"/>
              <a:gd name="connsiteX4" fmla="*/ 1459718 w 1896488"/>
              <a:gd name="connsiteY4" fmla="*/ 589332 h 720885"/>
              <a:gd name="connsiteX5" fmla="*/ 786532 w 1896488"/>
              <a:gd name="connsiteY5" fmla="*/ 720777 h 720885"/>
              <a:gd name="connsiteX6" fmla="*/ 136206 w 1896488"/>
              <a:gd name="connsiteY6" fmla="*/ 566472 h 720885"/>
              <a:gd name="connsiteX0" fmla="*/ 413561 w 2173843"/>
              <a:gd name="connsiteY0" fmla="*/ 451520 h 605933"/>
              <a:gd name="connsiteX1" fmla="*/ 56458 w 2173843"/>
              <a:gd name="connsiteY1" fmla="*/ 11465 h 605933"/>
              <a:gd name="connsiteX2" fmla="*/ 1063887 w 2173843"/>
              <a:gd name="connsiteY2" fmla="*/ 308645 h 605933"/>
              <a:gd name="connsiteX3" fmla="*/ 2125288 w 2173843"/>
              <a:gd name="connsiteY3" fmla="*/ 35 h 605933"/>
              <a:gd name="connsiteX4" fmla="*/ 1737073 w 2173843"/>
              <a:gd name="connsiteY4" fmla="*/ 474380 h 605933"/>
              <a:gd name="connsiteX5" fmla="*/ 1063887 w 2173843"/>
              <a:gd name="connsiteY5" fmla="*/ 605825 h 605933"/>
              <a:gd name="connsiteX6" fmla="*/ 413561 w 2173843"/>
              <a:gd name="connsiteY6" fmla="*/ 451520 h 605933"/>
              <a:gd name="connsiteX0" fmla="*/ 413561 w 2173843"/>
              <a:gd name="connsiteY0" fmla="*/ 451516 h 605929"/>
              <a:gd name="connsiteX1" fmla="*/ 56458 w 2173843"/>
              <a:gd name="connsiteY1" fmla="*/ 11461 h 605929"/>
              <a:gd name="connsiteX2" fmla="*/ 1063887 w 2173843"/>
              <a:gd name="connsiteY2" fmla="*/ 354361 h 605929"/>
              <a:gd name="connsiteX3" fmla="*/ 2125288 w 2173843"/>
              <a:gd name="connsiteY3" fmla="*/ 31 h 605929"/>
              <a:gd name="connsiteX4" fmla="*/ 1737073 w 2173843"/>
              <a:gd name="connsiteY4" fmla="*/ 474376 h 605929"/>
              <a:gd name="connsiteX5" fmla="*/ 1063887 w 2173843"/>
              <a:gd name="connsiteY5" fmla="*/ 605821 h 605929"/>
              <a:gd name="connsiteX6" fmla="*/ 413561 w 2173843"/>
              <a:gd name="connsiteY6" fmla="*/ 451516 h 605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3843" h="605929">
                <a:moveTo>
                  <a:pt x="413561" y="451516"/>
                </a:moveTo>
                <a:cubicBezTo>
                  <a:pt x="245656" y="352456"/>
                  <a:pt x="-145275" y="31464"/>
                  <a:pt x="56458" y="11461"/>
                </a:cubicBezTo>
                <a:cubicBezTo>
                  <a:pt x="258191" y="-8541"/>
                  <a:pt x="719082" y="356266"/>
                  <a:pt x="1063887" y="354361"/>
                </a:cubicBezTo>
                <a:cubicBezTo>
                  <a:pt x="1408692" y="352456"/>
                  <a:pt x="1916268" y="-3779"/>
                  <a:pt x="2125288" y="31"/>
                </a:cubicBezTo>
                <a:cubicBezTo>
                  <a:pt x="2327021" y="20034"/>
                  <a:pt x="1841583" y="436276"/>
                  <a:pt x="1737073" y="474376"/>
                </a:cubicBezTo>
                <a:cubicBezTo>
                  <a:pt x="1632563" y="512476"/>
                  <a:pt x="1284472" y="609631"/>
                  <a:pt x="1063887" y="605821"/>
                </a:cubicBezTo>
                <a:cubicBezTo>
                  <a:pt x="843302" y="602011"/>
                  <a:pt x="581466" y="550576"/>
                  <a:pt x="413561" y="451516"/>
                </a:cubicBezTo>
                <a:close/>
              </a:path>
            </a:pathLst>
          </a:custGeom>
          <a:noFill/>
          <a:ln w="57150"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889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CD9A58-4EDF-4E49-938B-68EB7F4BD707}"/>
              </a:ext>
            </a:extLst>
          </p:cNvPr>
          <p:cNvSpPr/>
          <p:nvPr/>
        </p:nvSpPr>
        <p:spPr>
          <a:xfrm>
            <a:off x="870050" y="1656645"/>
            <a:ext cx="10451899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u="sng" cap="none" spc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On retient : </a:t>
            </a:r>
          </a:p>
          <a:p>
            <a:pPr algn="ctr"/>
            <a:endParaRPr lang="fr-FR" sz="4400" b="1" u="sng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  <a:p>
            <a:pPr algn="ctr"/>
            <a:r>
              <a:rPr lang="fr-FR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Pour décrire </a:t>
            </a:r>
            <a:r>
              <a:rPr lang="fr-FR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un même objet, </a:t>
            </a:r>
          </a:p>
          <a:p>
            <a:pPr algn="ctr"/>
            <a:r>
              <a:rPr lang="fr-FR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nous utilisons des </a:t>
            </a:r>
            <a:r>
              <a:rPr lang="fr-FR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mots variés et différents</a:t>
            </a:r>
            <a:r>
              <a:rPr lang="fr-FR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. </a:t>
            </a:r>
          </a:p>
          <a:p>
            <a:pPr algn="ctr"/>
            <a:endParaRPr lang="fr-FR" sz="4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0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221986-0435-42C9-B984-1ED7042D0CC8}"/>
              </a:ext>
            </a:extLst>
          </p:cNvPr>
          <p:cNvSpPr/>
          <p:nvPr/>
        </p:nvSpPr>
        <p:spPr>
          <a:xfrm>
            <a:off x="4736493" y="2505670"/>
            <a:ext cx="27190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Séance 3</a:t>
            </a:r>
          </a:p>
        </p:txBody>
      </p:sp>
    </p:spTree>
    <p:extLst>
      <p:ext uri="{BB962C8B-B14F-4D97-AF65-F5344CB8AC3E}">
        <p14:creationId xmlns:p14="http://schemas.microsoft.com/office/powerpoint/2010/main" val="3541236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E42700B0-D49B-4A5D-92AB-D8D27227E2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827284"/>
              </p:ext>
            </p:extLst>
          </p:nvPr>
        </p:nvGraphicFramePr>
        <p:xfrm>
          <a:off x="720763" y="263116"/>
          <a:ext cx="10792834" cy="4483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9113">
                  <a:extLst>
                    <a:ext uri="{9D8B030D-6E8A-4147-A177-3AD203B41FA5}">
                      <a16:colId xmlns:a16="http://schemas.microsoft.com/office/drawing/2014/main" val="2959594046"/>
                    </a:ext>
                  </a:extLst>
                </a:gridCol>
                <a:gridCol w="3496110">
                  <a:extLst>
                    <a:ext uri="{9D8B030D-6E8A-4147-A177-3AD203B41FA5}">
                      <a16:colId xmlns:a16="http://schemas.microsoft.com/office/drawing/2014/main" val="3976385833"/>
                    </a:ext>
                  </a:extLst>
                </a:gridCol>
                <a:gridCol w="3597611">
                  <a:extLst>
                    <a:ext uri="{9D8B030D-6E8A-4147-A177-3AD203B41FA5}">
                      <a16:colId xmlns:a16="http://schemas.microsoft.com/office/drawing/2014/main" val="16908897"/>
                    </a:ext>
                  </a:extLst>
                </a:gridCol>
              </a:tblGrid>
              <a:tr h="1007504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Partie du visage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Comment est-elle chez le chat A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Comment est-elle chez le chat B ?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761505"/>
                  </a:ext>
                </a:extLst>
              </a:tr>
              <a:tr h="471094"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Les bajoues</a:t>
                      </a: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douces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comme des montagnes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860089"/>
                  </a:ext>
                </a:extLst>
              </a:tr>
              <a:tr h="516802"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Les moustaches </a:t>
                      </a: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droites</a:t>
                      </a: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 forme d’éclairs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975728"/>
                  </a:ext>
                </a:extLst>
              </a:tr>
              <a:tr h="503752"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 pointe des oreilles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pointue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bouclée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736112"/>
                  </a:ext>
                </a:extLst>
              </a:tr>
              <a:tr h="503752"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 nez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avec des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avec des traits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449144"/>
                  </a:ext>
                </a:extLst>
              </a:tr>
              <a:tr h="503752"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Les babines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avec des formes en losange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avec des cœurs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41769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FD80B02-1561-4533-8C91-77DA4FEB52BB}"/>
              </a:ext>
            </a:extLst>
          </p:cNvPr>
          <p:cNvSpPr/>
          <p:nvPr/>
        </p:nvSpPr>
        <p:spPr>
          <a:xfrm>
            <a:off x="720764" y="4927644"/>
            <a:ext cx="1079283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Il faut bien choisir ses mots </a:t>
            </a:r>
          </a:p>
          <a:p>
            <a:pPr lvl="0" algn="ctr"/>
            <a:r>
              <a:rPr lang="fr-FR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pour parler entre nous.</a:t>
            </a:r>
            <a:endParaRPr lang="fr-FR" sz="4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28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FD55B8-64F5-4356-9349-6C5962021AB7}"/>
              </a:ext>
            </a:extLst>
          </p:cNvPr>
          <p:cNvSpPr/>
          <p:nvPr/>
        </p:nvSpPr>
        <p:spPr>
          <a:xfrm>
            <a:off x="928084" y="933216"/>
            <a:ext cx="10335843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u="sng" cap="none" spc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Consigne : </a:t>
            </a:r>
          </a:p>
          <a:p>
            <a:pPr algn="ctr"/>
            <a:endParaRPr lang="fr-FR" sz="4800" b="1" u="sng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Connaissez-vous le jeu des différences ?</a:t>
            </a:r>
          </a:p>
          <a:p>
            <a:pPr algn="ctr"/>
            <a:endParaRPr lang="fr-FR" sz="48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Vous allez devoir 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repérer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des 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différences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entre 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deux personnages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.</a:t>
            </a:r>
            <a:endParaRPr lang="fr-FR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466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FD55B8-64F5-4356-9349-6C5962021AB7}"/>
              </a:ext>
            </a:extLst>
          </p:cNvPr>
          <p:cNvSpPr/>
          <p:nvPr/>
        </p:nvSpPr>
        <p:spPr>
          <a:xfrm>
            <a:off x="2280697" y="428178"/>
            <a:ext cx="7630614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u="sng" cap="none" spc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Consigne : </a:t>
            </a:r>
          </a:p>
          <a:p>
            <a:pPr algn="ctr"/>
            <a:endParaRPr lang="fr-FR" sz="4800" b="1" u="sng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Maintenant,</a:t>
            </a:r>
          </a:p>
          <a:p>
            <a:pPr algn="ctr"/>
            <a:endParaRPr lang="fr-FR" sz="48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entraînons sur de vrais chats.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B3AB59-AF12-4D59-87CF-4FDB1AE939FB}"/>
              </a:ext>
            </a:extLst>
          </p:cNvPr>
          <p:cNvSpPr/>
          <p:nvPr/>
        </p:nvSpPr>
        <p:spPr>
          <a:xfrm>
            <a:off x="2971330" y="4593285"/>
            <a:ext cx="62493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Enfin, presque..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. </a:t>
            </a: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Sur des images de chats</a:t>
            </a:r>
          </a:p>
        </p:txBody>
      </p:sp>
    </p:spTree>
    <p:extLst>
      <p:ext uri="{BB962C8B-B14F-4D97-AF65-F5344CB8AC3E}">
        <p14:creationId xmlns:p14="http://schemas.microsoft.com/office/powerpoint/2010/main" val="32451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E42700B0-D49B-4A5D-92AB-D8D27227E2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38034"/>
              </p:ext>
            </p:extLst>
          </p:nvPr>
        </p:nvGraphicFramePr>
        <p:xfrm>
          <a:off x="699583" y="1426091"/>
          <a:ext cx="10792834" cy="5122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9113">
                  <a:extLst>
                    <a:ext uri="{9D8B030D-6E8A-4147-A177-3AD203B41FA5}">
                      <a16:colId xmlns:a16="http://schemas.microsoft.com/office/drawing/2014/main" val="2959594046"/>
                    </a:ext>
                  </a:extLst>
                </a:gridCol>
                <a:gridCol w="3496110">
                  <a:extLst>
                    <a:ext uri="{9D8B030D-6E8A-4147-A177-3AD203B41FA5}">
                      <a16:colId xmlns:a16="http://schemas.microsoft.com/office/drawing/2014/main" val="3976385833"/>
                    </a:ext>
                  </a:extLst>
                </a:gridCol>
                <a:gridCol w="3597611">
                  <a:extLst>
                    <a:ext uri="{9D8B030D-6E8A-4147-A177-3AD203B41FA5}">
                      <a16:colId xmlns:a16="http://schemas.microsoft.com/office/drawing/2014/main" val="16908897"/>
                    </a:ext>
                  </a:extLst>
                </a:gridCol>
              </a:tblGrid>
              <a:tr h="1007504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Partie du visage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Comment est-elle chez le chat A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Comment est-elle chez le chat B ?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761505"/>
                  </a:ext>
                </a:extLst>
              </a:tr>
              <a:tr h="471094"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Les bajoues</a:t>
                      </a: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860089"/>
                  </a:ext>
                </a:extLst>
              </a:tr>
              <a:tr h="516802"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Les moustaches </a:t>
                      </a: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975728"/>
                  </a:ext>
                </a:extLst>
              </a:tr>
              <a:tr h="503752"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 pointe des oreilles</a:t>
                      </a: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736112"/>
                  </a:ext>
                </a:extLst>
              </a:tr>
              <a:tr h="503752"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 nez</a:t>
                      </a: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449144"/>
                  </a:ext>
                </a:extLst>
              </a:tr>
              <a:tr h="503752">
                <a:tc>
                  <a:txBody>
                    <a:bodyPr/>
                    <a:lstStyle/>
                    <a:p>
                      <a:r>
                        <a:rPr lang="fr-FR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Les babines</a:t>
                      </a:r>
                    </a:p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41769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98D9D57-60D8-4066-86B0-E0115F6B5014}"/>
              </a:ext>
            </a:extLst>
          </p:cNvPr>
          <p:cNvSpPr/>
          <p:nvPr/>
        </p:nvSpPr>
        <p:spPr>
          <a:xfrm>
            <a:off x="699583" y="309605"/>
            <a:ext cx="1079283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Nous utiliserons notre outil. </a:t>
            </a:r>
            <a:endParaRPr lang="fr-FR" sz="40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</a:endParaRPr>
          </a:p>
          <a:p>
            <a:pPr lvl="0" algn="ctr"/>
            <a:r>
              <a:rPr lang="fr-FR" sz="2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Soyez le plus précis possible dans la description de la partie du visage </a:t>
            </a:r>
          </a:p>
        </p:txBody>
      </p:sp>
    </p:spTree>
    <p:extLst>
      <p:ext uri="{BB962C8B-B14F-4D97-AF65-F5344CB8AC3E}">
        <p14:creationId xmlns:p14="http://schemas.microsoft.com/office/powerpoint/2010/main" val="2360262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FD55B8-64F5-4356-9349-6C5962021AB7}"/>
              </a:ext>
            </a:extLst>
          </p:cNvPr>
          <p:cNvSpPr/>
          <p:nvPr/>
        </p:nvSpPr>
        <p:spPr>
          <a:xfrm>
            <a:off x="177203" y="933216"/>
            <a:ext cx="11837664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u="sng" cap="none" spc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But du travail : </a:t>
            </a:r>
          </a:p>
          <a:p>
            <a:pPr algn="ctr"/>
            <a:endParaRPr lang="fr-FR" sz="4800" b="1" u="sng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Utiliser notre grille </a:t>
            </a: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pour lister les différences</a:t>
            </a: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entre 2 chats.</a:t>
            </a: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Il faudra choisir le plus précisément possibles </a:t>
            </a: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le(s) mot(s) pour définir chaque attribut.</a:t>
            </a:r>
            <a:endParaRPr lang="fr-FR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152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F5A03EF8-A372-4205-9095-A96EA6165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099754"/>
              </p:ext>
            </p:extLst>
          </p:nvPr>
        </p:nvGraphicFramePr>
        <p:xfrm>
          <a:off x="297180" y="217170"/>
          <a:ext cx="11670030" cy="651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5015">
                  <a:extLst>
                    <a:ext uri="{9D8B030D-6E8A-4147-A177-3AD203B41FA5}">
                      <a16:colId xmlns:a16="http://schemas.microsoft.com/office/drawing/2014/main" val="553701776"/>
                    </a:ext>
                  </a:extLst>
                </a:gridCol>
                <a:gridCol w="5835015">
                  <a:extLst>
                    <a:ext uri="{9D8B030D-6E8A-4147-A177-3AD203B41FA5}">
                      <a16:colId xmlns:a16="http://schemas.microsoft.com/office/drawing/2014/main" val="3688237497"/>
                    </a:ext>
                  </a:extLst>
                </a:gridCol>
              </a:tblGrid>
              <a:tr h="845328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Chat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/>
                        <a:t>Chat 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2201484"/>
                  </a:ext>
                </a:extLst>
              </a:tr>
              <a:tr h="566977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258913"/>
                  </a:ext>
                </a:extLst>
              </a:tr>
            </a:tbl>
          </a:graphicData>
        </a:graphic>
      </p:graphicFrame>
      <p:pic>
        <p:nvPicPr>
          <p:cNvPr id="1026" name="Picture 2" descr="Norvégien">
            <a:extLst>
              <a:ext uri="{FF2B5EF4-FFF2-40B4-BE49-F238E27FC236}">
                <a16:creationId xmlns:a16="http://schemas.microsoft.com/office/drawing/2014/main" id="{DDB64F8A-1791-4FED-A43F-547AEBDB9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3" t="1307" r="40867" b="46542"/>
          <a:stretch/>
        </p:blipFill>
        <p:spPr bwMode="auto">
          <a:xfrm>
            <a:off x="845820" y="1154429"/>
            <a:ext cx="473877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08BA0-98D3-4D3E-97AE-3EFD6C511912}"/>
              </a:ext>
            </a:extLst>
          </p:cNvPr>
          <p:cNvSpPr/>
          <p:nvPr/>
        </p:nvSpPr>
        <p:spPr>
          <a:xfrm>
            <a:off x="2463336" y="1240830"/>
            <a:ext cx="15037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dirty="0"/>
              <a:t>Norvégien</a:t>
            </a:r>
            <a:endParaRPr lang="fr-FR" sz="6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9328706-3FA3-499D-B375-9DA1DDAB0D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33" t="8668" r="9691" b="30520"/>
          <a:stretch/>
        </p:blipFill>
        <p:spPr>
          <a:xfrm>
            <a:off x="6324600" y="1403056"/>
            <a:ext cx="5400000" cy="49027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202D17D-E4BA-42C4-8500-254E6EE72438}"/>
              </a:ext>
            </a:extLst>
          </p:cNvPr>
          <p:cNvSpPr/>
          <p:nvPr/>
        </p:nvSpPr>
        <p:spPr>
          <a:xfrm>
            <a:off x="8311905" y="1240830"/>
            <a:ext cx="14253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dirty="0"/>
              <a:t>Chinchilla</a:t>
            </a:r>
          </a:p>
        </p:txBody>
      </p:sp>
    </p:spTree>
    <p:extLst>
      <p:ext uri="{BB962C8B-B14F-4D97-AF65-F5344CB8AC3E}">
        <p14:creationId xmlns:p14="http://schemas.microsoft.com/office/powerpoint/2010/main" val="796617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F5A03EF8-A372-4205-9095-A96EA6165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575185"/>
              </p:ext>
            </p:extLst>
          </p:nvPr>
        </p:nvGraphicFramePr>
        <p:xfrm>
          <a:off x="297180" y="217170"/>
          <a:ext cx="11670030" cy="651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5015">
                  <a:extLst>
                    <a:ext uri="{9D8B030D-6E8A-4147-A177-3AD203B41FA5}">
                      <a16:colId xmlns:a16="http://schemas.microsoft.com/office/drawing/2014/main" val="553701776"/>
                    </a:ext>
                  </a:extLst>
                </a:gridCol>
                <a:gridCol w="5835015">
                  <a:extLst>
                    <a:ext uri="{9D8B030D-6E8A-4147-A177-3AD203B41FA5}">
                      <a16:colId xmlns:a16="http://schemas.microsoft.com/office/drawing/2014/main" val="3688237497"/>
                    </a:ext>
                  </a:extLst>
                </a:gridCol>
              </a:tblGrid>
              <a:tr h="845328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Chat 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/>
                        <a:t>Chat 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2201484"/>
                  </a:ext>
                </a:extLst>
              </a:tr>
              <a:tr h="566977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258913"/>
                  </a:ext>
                </a:extLst>
              </a:tr>
            </a:tbl>
          </a:graphicData>
        </a:graphic>
      </p:graphicFrame>
      <p:pic>
        <p:nvPicPr>
          <p:cNvPr id="2050" name="Picture 2" descr="Gouttière">
            <a:extLst>
              <a:ext uri="{FF2B5EF4-FFF2-40B4-BE49-F238E27FC236}">
                <a16:creationId xmlns:a16="http://schemas.microsoft.com/office/drawing/2014/main" id="{113EB19F-0BCF-4FF9-AE4F-7DE0E6694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4" t="17467" r="25667" b="41200"/>
          <a:stretch/>
        </p:blipFill>
        <p:spPr bwMode="auto">
          <a:xfrm>
            <a:off x="562400" y="1177290"/>
            <a:ext cx="533032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5905C8-CE98-487F-9F09-951549A537B2}"/>
              </a:ext>
            </a:extLst>
          </p:cNvPr>
          <p:cNvSpPr/>
          <p:nvPr/>
        </p:nvSpPr>
        <p:spPr>
          <a:xfrm>
            <a:off x="2705706" y="1412280"/>
            <a:ext cx="14135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dirty="0"/>
              <a:t>Gouttière</a:t>
            </a:r>
          </a:p>
        </p:txBody>
      </p:sp>
      <p:pic>
        <p:nvPicPr>
          <p:cNvPr id="2052" name="Picture 4" descr="Thaï">
            <a:extLst>
              <a:ext uri="{FF2B5EF4-FFF2-40B4-BE49-F238E27FC236}">
                <a16:creationId xmlns:a16="http://schemas.microsoft.com/office/drawing/2014/main" id="{81D19205-9FD3-441D-9BE9-D40ECB101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141" r="20067" b="32942"/>
          <a:stretch/>
        </p:blipFill>
        <p:spPr bwMode="auto">
          <a:xfrm>
            <a:off x="6736080" y="1177290"/>
            <a:ext cx="472631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F6579B-0A17-47DD-B065-BD8A89DAA836}"/>
              </a:ext>
            </a:extLst>
          </p:cNvPr>
          <p:cNvSpPr/>
          <p:nvPr/>
        </p:nvSpPr>
        <p:spPr>
          <a:xfrm>
            <a:off x="8734394" y="1412280"/>
            <a:ext cx="7296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dirty="0"/>
              <a:t>Thaï</a:t>
            </a:r>
          </a:p>
        </p:txBody>
      </p:sp>
    </p:spTree>
    <p:extLst>
      <p:ext uri="{BB962C8B-B14F-4D97-AF65-F5344CB8AC3E}">
        <p14:creationId xmlns:p14="http://schemas.microsoft.com/office/powerpoint/2010/main" val="2467133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F5A03EF8-A372-4205-9095-A96EA6165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530907"/>
              </p:ext>
            </p:extLst>
          </p:nvPr>
        </p:nvGraphicFramePr>
        <p:xfrm>
          <a:off x="297180" y="217170"/>
          <a:ext cx="11670030" cy="651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5015">
                  <a:extLst>
                    <a:ext uri="{9D8B030D-6E8A-4147-A177-3AD203B41FA5}">
                      <a16:colId xmlns:a16="http://schemas.microsoft.com/office/drawing/2014/main" val="553701776"/>
                    </a:ext>
                  </a:extLst>
                </a:gridCol>
                <a:gridCol w="5835015">
                  <a:extLst>
                    <a:ext uri="{9D8B030D-6E8A-4147-A177-3AD203B41FA5}">
                      <a16:colId xmlns:a16="http://schemas.microsoft.com/office/drawing/2014/main" val="3688237497"/>
                    </a:ext>
                  </a:extLst>
                </a:gridCol>
              </a:tblGrid>
              <a:tr h="845328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Chat 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/>
                        <a:t>Chat 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2201484"/>
                  </a:ext>
                </a:extLst>
              </a:tr>
              <a:tr h="566977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258913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91318B9B-A85C-4A43-86D5-034F48D8B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180" y="1240830"/>
            <a:ext cx="5400000" cy="540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266B8E-A2E7-4456-8965-3793BBC93E2E}"/>
              </a:ext>
            </a:extLst>
          </p:cNvPr>
          <p:cNvSpPr/>
          <p:nvPr/>
        </p:nvSpPr>
        <p:spPr>
          <a:xfrm>
            <a:off x="8333613" y="1501934"/>
            <a:ext cx="15191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Devon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sz="2400" b="1" dirty="0">
                <a:solidFill>
                  <a:schemeClr val="bg1"/>
                </a:solidFill>
              </a:rPr>
              <a:t>Rex</a:t>
            </a:r>
          </a:p>
        </p:txBody>
      </p:sp>
      <p:pic>
        <p:nvPicPr>
          <p:cNvPr id="3074" name="Picture 2" descr="Image associée">
            <a:extLst>
              <a:ext uri="{FF2B5EF4-FFF2-40B4-BE49-F238E27FC236}">
                <a16:creationId xmlns:a16="http://schemas.microsoft.com/office/drawing/2014/main" id="{7490B5AA-0D41-4014-BB66-4CBD14F2F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4" t="1609" r="14478" b="18170"/>
          <a:stretch/>
        </p:blipFill>
        <p:spPr bwMode="auto">
          <a:xfrm>
            <a:off x="496590" y="1444976"/>
            <a:ext cx="5400000" cy="499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40FDAA-BBC3-458E-84EC-A52FF2F030CF}"/>
              </a:ext>
            </a:extLst>
          </p:cNvPr>
          <p:cNvSpPr/>
          <p:nvPr/>
        </p:nvSpPr>
        <p:spPr>
          <a:xfrm>
            <a:off x="2374234" y="1501934"/>
            <a:ext cx="14491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dirty="0"/>
              <a:t>Chartreux</a:t>
            </a:r>
          </a:p>
        </p:txBody>
      </p:sp>
    </p:spTree>
    <p:extLst>
      <p:ext uri="{BB962C8B-B14F-4D97-AF65-F5344CB8AC3E}">
        <p14:creationId xmlns:p14="http://schemas.microsoft.com/office/powerpoint/2010/main" val="361643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F5A03EF8-A372-4205-9095-A96EA6165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455577"/>
              </p:ext>
            </p:extLst>
          </p:nvPr>
        </p:nvGraphicFramePr>
        <p:xfrm>
          <a:off x="297180" y="217170"/>
          <a:ext cx="11670030" cy="651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5015">
                  <a:extLst>
                    <a:ext uri="{9D8B030D-6E8A-4147-A177-3AD203B41FA5}">
                      <a16:colId xmlns:a16="http://schemas.microsoft.com/office/drawing/2014/main" val="553701776"/>
                    </a:ext>
                  </a:extLst>
                </a:gridCol>
                <a:gridCol w="5835015">
                  <a:extLst>
                    <a:ext uri="{9D8B030D-6E8A-4147-A177-3AD203B41FA5}">
                      <a16:colId xmlns:a16="http://schemas.microsoft.com/office/drawing/2014/main" val="3688237497"/>
                    </a:ext>
                  </a:extLst>
                </a:gridCol>
              </a:tblGrid>
              <a:tr h="845328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Chat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/>
                        <a:t>Chat 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2201484"/>
                  </a:ext>
                </a:extLst>
              </a:tr>
              <a:tr h="566977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258913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353C510-505E-4AC8-8B86-F7CB71977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68" t="7958" b="27448"/>
          <a:stretch/>
        </p:blipFill>
        <p:spPr>
          <a:xfrm>
            <a:off x="6427281" y="1125855"/>
            <a:ext cx="5341808" cy="540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0FEBCE-6588-4F23-B8A9-E4C7DC0CCE8E}"/>
              </a:ext>
            </a:extLst>
          </p:cNvPr>
          <p:cNvSpPr/>
          <p:nvPr/>
        </p:nvSpPr>
        <p:spPr>
          <a:xfrm>
            <a:off x="8340208" y="1125855"/>
            <a:ext cx="19123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dirty="0"/>
              <a:t>York</a:t>
            </a:r>
            <a:r>
              <a:rPr lang="fr-FR" dirty="0"/>
              <a:t> </a:t>
            </a:r>
            <a:r>
              <a:rPr lang="fr-FR" sz="2400" b="1" dirty="0"/>
              <a:t>Chocolat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12B4981-CE35-49CE-862B-4D1AD46F1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00" t="11909" r="39250" b="55178"/>
          <a:stretch/>
        </p:blipFill>
        <p:spPr>
          <a:xfrm>
            <a:off x="560070" y="1433696"/>
            <a:ext cx="5400000" cy="47843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C80448-18C3-4C45-A7CF-50124A74BC7C}"/>
              </a:ext>
            </a:extLst>
          </p:cNvPr>
          <p:cNvSpPr/>
          <p:nvPr/>
        </p:nvSpPr>
        <p:spPr>
          <a:xfrm>
            <a:off x="2644356" y="1495187"/>
            <a:ext cx="123142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dirty="0"/>
              <a:t>Sibérien</a:t>
            </a:r>
          </a:p>
        </p:txBody>
      </p:sp>
    </p:spTree>
    <p:extLst>
      <p:ext uri="{BB962C8B-B14F-4D97-AF65-F5344CB8AC3E}">
        <p14:creationId xmlns:p14="http://schemas.microsoft.com/office/powerpoint/2010/main" val="2216944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F5A03EF8-A372-4205-9095-A96EA6165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496933"/>
              </p:ext>
            </p:extLst>
          </p:nvPr>
        </p:nvGraphicFramePr>
        <p:xfrm>
          <a:off x="297180" y="217170"/>
          <a:ext cx="11670030" cy="651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5015">
                  <a:extLst>
                    <a:ext uri="{9D8B030D-6E8A-4147-A177-3AD203B41FA5}">
                      <a16:colId xmlns:a16="http://schemas.microsoft.com/office/drawing/2014/main" val="553701776"/>
                    </a:ext>
                  </a:extLst>
                </a:gridCol>
                <a:gridCol w="5835015">
                  <a:extLst>
                    <a:ext uri="{9D8B030D-6E8A-4147-A177-3AD203B41FA5}">
                      <a16:colId xmlns:a16="http://schemas.microsoft.com/office/drawing/2014/main" val="3688237497"/>
                    </a:ext>
                  </a:extLst>
                </a:gridCol>
              </a:tblGrid>
              <a:tr h="845328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Chat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/>
                        <a:t>Chat J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2201484"/>
                  </a:ext>
                </a:extLst>
              </a:tr>
              <a:tr h="566977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258913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DB25913E-1C17-463B-AB26-88F96E440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3" r="55924" b="51600"/>
          <a:stretch/>
        </p:blipFill>
        <p:spPr>
          <a:xfrm>
            <a:off x="854414" y="1125855"/>
            <a:ext cx="4811310" cy="540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C80448-18C3-4C45-A7CF-50124A74BC7C}"/>
              </a:ext>
            </a:extLst>
          </p:cNvPr>
          <p:cNvSpPr/>
          <p:nvPr/>
        </p:nvSpPr>
        <p:spPr>
          <a:xfrm>
            <a:off x="2707134" y="1310521"/>
            <a:ext cx="11804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Siamois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327E84-3A45-4F77-9962-245F15AB1E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34" t="19402" r="55867" b="28182"/>
          <a:stretch/>
        </p:blipFill>
        <p:spPr>
          <a:xfrm>
            <a:off x="6759921" y="1125855"/>
            <a:ext cx="4577665" cy="540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0FEBCE-6588-4F23-B8A9-E4C7DC0CCE8E}"/>
              </a:ext>
            </a:extLst>
          </p:cNvPr>
          <p:cNvSpPr/>
          <p:nvPr/>
        </p:nvSpPr>
        <p:spPr>
          <a:xfrm>
            <a:off x="8612640" y="1310521"/>
            <a:ext cx="8722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Korat</a:t>
            </a:r>
          </a:p>
        </p:txBody>
      </p:sp>
    </p:spTree>
    <p:extLst>
      <p:ext uri="{BB962C8B-B14F-4D97-AF65-F5344CB8AC3E}">
        <p14:creationId xmlns:p14="http://schemas.microsoft.com/office/powerpoint/2010/main" val="3352407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F5A03EF8-A372-4205-9095-A96EA6165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68130"/>
              </p:ext>
            </p:extLst>
          </p:nvPr>
        </p:nvGraphicFramePr>
        <p:xfrm>
          <a:off x="297180" y="217170"/>
          <a:ext cx="11670030" cy="651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5015">
                  <a:extLst>
                    <a:ext uri="{9D8B030D-6E8A-4147-A177-3AD203B41FA5}">
                      <a16:colId xmlns:a16="http://schemas.microsoft.com/office/drawing/2014/main" val="553701776"/>
                    </a:ext>
                  </a:extLst>
                </a:gridCol>
                <a:gridCol w="5835015">
                  <a:extLst>
                    <a:ext uri="{9D8B030D-6E8A-4147-A177-3AD203B41FA5}">
                      <a16:colId xmlns:a16="http://schemas.microsoft.com/office/drawing/2014/main" val="3688237497"/>
                    </a:ext>
                  </a:extLst>
                </a:gridCol>
              </a:tblGrid>
              <a:tr h="845328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Chat 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/>
                        <a:t>Chat 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2201484"/>
                  </a:ext>
                </a:extLst>
              </a:tr>
              <a:tr h="566977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258913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CC6F0E87-B7CD-48F9-ADA3-442A92050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33" t="6800" r="3667" b="40400"/>
          <a:stretch/>
        </p:blipFill>
        <p:spPr>
          <a:xfrm>
            <a:off x="815520" y="1240830"/>
            <a:ext cx="4963634" cy="540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C80448-18C3-4C45-A7CF-50124A74BC7C}"/>
              </a:ext>
            </a:extLst>
          </p:cNvPr>
          <p:cNvSpPr/>
          <p:nvPr/>
        </p:nvSpPr>
        <p:spPr>
          <a:xfrm>
            <a:off x="2707134" y="1310521"/>
            <a:ext cx="11804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Persan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7B4C7C-A144-4A8C-8DE3-C3AE8602D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526" t="3642" r="18667" b="57683"/>
          <a:stretch/>
        </p:blipFill>
        <p:spPr>
          <a:xfrm>
            <a:off x="6477499" y="1240830"/>
            <a:ext cx="5142507" cy="540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0FEBCE-6588-4F23-B8A9-E4C7DC0CCE8E}"/>
              </a:ext>
            </a:extLst>
          </p:cNvPr>
          <p:cNvSpPr/>
          <p:nvPr/>
        </p:nvSpPr>
        <p:spPr>
          <a:xfrm>
            <a:off x="8065772" y="1310521"/>
            <a:ext cx="19659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dirty="0"/>
              <a:t>Européen</a:t>
            </a:r>
          </a:p>
        </p:txBody>
      </p:sp>
    </p:spTree>
    <p:extLst>
      <p:ext uri="{BB962C8B-B14F-4D97-AF65-F5344CB8AC3E}">
        <p14:creationId xmlns:p14="http://schemas.microsoft.com/office/powerpoint/2010/main" val="1458018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054F8DE-2F95-432A-BDC6-8E75CA245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967755"/>
              </p:ext>
            </p:extLst>
          </p:nvPr>
        </p:nvGraphicFramePr>
        <p:xfrm>
          <a:off x="118110" y="122554"/>
          <a:ext cx="11951972" cy="6644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2300">
                  <a:extLst>
                    <a:ext uri="{9D8B030D-6E8A-4147-A177-3AD203B41FA5}">
                      <a16:colId xmlns:a16="http://schemas.microsoft.com/office/drawing/2014/main" val="3036286241"/>
                    </a:ext>
                  </a:extLst>
                </a:gridCol>
                <a:gridCol w="4394836">
                  <a:extLst>
                    <a:ext uri="{9D8B030D-6E8A-4147-A177-3AD203B41FA5}">
                      <a16:colId xmlns:a16="http://schemas.microsoft.com/office/drawing/2014/main" val="1821270527"/>
                    </a:ext>
                  </a:extLst>
                </a:gridCol>
                <a:gridCol w="4394836">
                  <a:extLst>
                    <a:ext uri="{9D8B030D-6E8A-4147-A177-3AD203B41FA5}">
                      <a16:colId xmlns:a16="http://schemas.microsoft.com/office/drawing/2014/main" val="1272911991"/>
                    </a:ext>
                  </a:extLst>
                </a:gridCol>
              </a:tblGrid>
              <a:tr h="1056625">
                <a:tc>
                  <a:txBody>
                    <a:bodyPr/>
                    <a:lstStyle/>
                    <a:p>
                      <a:pPr algn="ctr"/>
                      <a:endParaRPr lang="fr-FR" sz="2000" dirty="0"/>
                    </a:p>
                    <a:p>
                      <a:pPr algn="ctr"/>
                      <a:r>
                        <a:rPr lang="fr-FR" sz="2000" dirty="0"/>
                        <a:t>Partie du visage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/>
                    </a:p>
                    <a:p>
                      <a:pPr algn="ctr"/>
                      <a:r>
                        <a:rPr lang="fr-FR" sz="2000" dirty="0"/>
                        <a:t>Comment est-elle chez le chat ……… ?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/>
                        <a:t>Comment est-elle chez le chat ……… ?</a:t>
                      </a:r>
                    </a:p>
                    <a:p>
                      <a:pPr algn="ctr"/>
                      <a:endParaRPr lang="fr-FR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40389"/>
                  </a:ext>
                </a:extLst>
              </a:tr>
              <a:tr h="1117476">
                <a:tc>
                  <a:txBody>
                    <a:bodyPr/>
                    <a:lstStyle/>
                    <a:p>
                      <a:pPr algn="ctr"/>
                      <a:r>
                        <a:rPr lang="fr-FR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Les bajoues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1581578"/>
                  </a:ext>
                </a:extLst>
              </a:tr>
              <a:tr h="1117476">
                <a:tc>
                  <a:txBody>
                    <a:bodyPr/>
                    <a:lstStyle/>
                    <a:p>
                      <a:pPr algn="ctr"/>
                      <a:r>
                        <a:rPr lang="fr-FR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Les moustaches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050598"/>
                  </a:ext>
                </a:extLst>
              </a:tr>
              <a:tr h="1117476">
                <a:tc>
                  <a:txBody>
                    <a:bodyPr/>
                    <a:lstStyle/>
                    <a:p>
                      <a:pPr algn="ctr"/>
                      <a:r>
                        <a:rPr lang="fr-FR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 pointe des oreilles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954983"/>
                  </a:ext>
                </a:extLst>
              </a:tr>
              <a:tr h="1117476">
                <a:tc>
                  <a:txBody>
                    <a:bodyPr/>
                    <a:lstStyle/>
                    <a:p>
                      <a:pPr algn="ctr"/>
                      <a:r>
                        <a:rPr lang="fr-FR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 nez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4790"/>
                  </a:ext>
                </a:extLst>
              </a:tr>
              <a:tr h="1117476">
                <a:tc>
                  <a:txBody>
                    <a:bodyPr/>
                    <a:lstStyle/>
                    <a:p>
                      <a:pPr algn="ctr"/>
                      <a:r>
                        <a:rPr lang="fr-FR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Les babines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697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546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BFAA2A-EDE3-4435-931B-7D6202CD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9525"/>
            <a:ext cx="972502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768D6A-1ADC-4B7D-99D5-9B2B1BB87791}"/>
              </a:ext>
            </a:extLst>
          </p:cNvPr>
          <p:cNvSpPr/>
          <p:nvPr/>
        </p:nvSpPr>
        <p:spPr>
          <a:xfrm>
            <a:off x="1103085" y="2372249"/>
            <a:ext cx="99858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Pour nous comprendre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, il faut bien 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choisir les mots 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que nous utilisons. </a:t>
            </a:r>
          </a:p>
        </p:txBody>
      </p:sp>
    </p:spTree>
    <p:extLst>
      <p:ext uri="{BB962C8B-B14F-4D97-AF65-F5344CB8AC3E}">
        <p14:creationId xmlns:p14="http://schemas.microsoft.com/office/powerpoint/2010/main" val="974046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78CAE9-F730-4BD2-B619-5EC7F252F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u="sng" dirty="0"/>
              <a:t>Enseignants : </a:t>
            </a:r>
            <a:br>
              <a:rPr lang="fr-FR" b="1" u="sng" dirty="0"/>
            </a:br>
            <a:br>
              <a:rPr lang="fr-FR" b="1" u="sng" dirty="0"/>
            </a:br>
            <a:r>
              <a:rPr lang="fr-FR" b="1" u="sng" dirty="0"/>
              <a:t>Travail en langage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D44208-26CB-44B7-9013-8B2636433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171"/>
            <a:ext cx="10515600" cy="3970792"/>
          </a:xfrm>
        </p:spPr>
        <p:txBody>
          <a:bodyPr/>
          <a:lstStyle/>
          <a:p>
            <a:r>
              <a:rPr lang="fr-FR" dirty="0"/>
              <a:t>Faire des listes d’adjectifs, de compléments du nom, de propositions relatives en fonction de la partie du visage observé,</a:t>
            </a:r>
          </a:p>
          <a:p>
            <a:endParaRPr lang="fr-FR" dirty="0"/>
          </a:p>
          <a:p>
            <a:r>
              <a:rPr lang="fr-FR" dirty="0"/>
              <a:t>Jeu du qui est-ce ?</a:t>
            </a:r>
          </a:p>
          <a:p>
            <a:endParaRPr lang="fr-FR" dirty="0"/>
          </a:p>
          <a:p>
            <a:r>
              <a:rPr lang="fr-FR" dirty="0"/>
              <a:t>Rédiger des portraits (autres que ceux des chats)</a:t>
            </a:r>
          </a:p>
          <a:p>
            <a:endParaRPr lang="fr-FR" dirty="0"/>
          </a:p>
          <a:p>
            <a:r>
              <a:rPr lang="fr-FR" dirty="0"/>
              <a:t>…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4777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375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76C78D5-1A51-42E2-882E-81A71316A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164" y="4301706"/>
            <a:ext cx="7577672" cy="1325563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Hervé LAVOT</a:t>
            </a:r>
            <a:b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PEMF – Responsable du Centre Départemental de Ressources en Sciences 28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9C79E2A-D5E4-45AD-978A-1484A0DC5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19" y="1786731"/>
            <a:ext cx="2621962" cy="215583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9954E92-0B5F-4E00-8B80-4FB8B9A7D27C}"/>
              </a:ext>
            </a:extLst>
          </p:cNvPr>
          <p:cNvSpPr txBox="1">
            <a:spLocks/>
          </p:cNvSpPr>
          <p:nvPr/>
        </p:nvSpPr>
        <p:spPr>
          <a:xfrm>
            <a:off x="3522118" y="567950"/>
            <a:ext cx="51477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Diaporama réalisé pour le </a:t>
            </a:r>
          </a:p>
        </p:txBody>
      </p:sp>
    </p:spTree>
    <p:extLst>
      <p:ext uri="{BB962C8B-B14F-4D97-AF65-F5344CB8AC3E}">
        <p14:creationId xmlns:p14="http://schemas.microsoft.com/office/powerpoint/2010/main" val="1794437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FD55B8-64F5-4356-9349-6C5962021AB7}"/>
              </a:ext>
            </a:extLst>
          </p:cNvPr>
          <p:cNvSpPr/>
          <p:nvPr/>
        </p:nvSpPr>
        <p:spPr>
          <a:xfrm>
            <a:off x="943371" y="797510"/>
            <a:ext cx="10305257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u="sng" cap="none" spc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Consigne : </a:t>
            </a:r>
          </a:p>
          <a:p>
            <a:pPr algn="ctr"/>
            <a:endParaRPr lang="fr-FR" sz="4800" b="1" u="sng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Dans un premier temps,</a:t>
            </a:r>
          </a:p>
          <a:p>
            <a:pPr algn="ctr"/>
            <a:endParaRPr lang="fr-FR" sz="48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Vous allez 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entourer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les 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différences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sur le dessin que l’on va vous distribuer.</a:t>
            </a:r>
          </a:p>
        </p:txBody>
      </p:sp>
    </p:spTree>
    <p:extLst>
      <p:ext uri="{BB962C8B-B14F-4D97-AF65-F5344CB8AC3E}">
        <p14:creationId xmlns:p14="http://schemas.microsoft.com/office/powerpoint/2010/main" val="229641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FD55B8-64F5-4356-9349-6C5962021AB7}"/>
              </a:ext>
            </a:extLst>
          </p:cNvPr>
          <p:cNvSpPr/>
          <p:nvPr/>
        </p:nvSpPr>
        <p:spPr>
          <a:xfrm>
            <a:off x="3618014" y="2321004"/>
            <a:ext cx="49559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Observation !</a:t>
            </a:r>
            <a:endParaRPr lang="fr-FR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898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FD55B8-64F5-4356-9349-6C5962021AB7}"/>
              </a:ext>
            </a:extLst>
          </p:cNvPr>
          <p:cNvSpPr/>
          <p:nvPr/>
        </p:nvSpPr>
        <p:spPr>
          <a:xfrm>
            <a:off x="1855512" y="428178"/>
            <a:ext cx="8480976" cy="60016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u="sng" cap="none" spc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Consigne : </a:t>
            </a:r>
          </a:p>
          <a:p>
            <a:pPr algn="ctr"/>
            <a:endParaRPr lang="fr-FR" sz="4800" b="1" u="sng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Dans un second temps,</a:t>
            </a:r>
          </a:p>
          <a:p>
            <a:pPr algn="ctr"/>
            <a:endParaRPr lang="fr-FR" sz="48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Vous allez 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compléter 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un tableau </a:t>
            </a: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des 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différences</a:t>
            </a:r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.</a:t>
            </a:r>
          </a:p>
          <a:p>
            <a:pPr algn="ctr"/>
            <a:endParaRPr lang="fr-FR" sz="48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1"/>
              </a:solidFill>
            </a:endParaRP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Exemple …</a:t>
            </a:r>
          </a:p>
        </p:txBody>
      </p:sp>
    </p:spTree>
    <p:extLst>
      <p:ext uri="{BB962C8B-B14F-4D97-AF65-F5344CB8AC3E}">
        <p14:creationId xmlns:p14="http://schemas.microsoft.com/office/powerpoint/2010/main" val="134764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BFAA2A-EDE3-4435-931B-7D6202CD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742" y="219456"/>
            <a:ext cx="4862513" cy="3419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FC7F80-ACC8-4B2F-AE03-7F9A08E88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43" y="3947540"/>
            <a:ext cx="11298880" cy="2325244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21E7171-59B2-4C2A-BF7F-CCCBA0F50B0C}"/>
              </a:ext>
            </a:extLst>
          </p:cNvPr>
          <p:cNvSpPr/>
          <p:nvPr/>
        </p:nvSpPr>
        <p:spPr>
          <a:xfrm>
            <a:off x="5231801" y="219456"/>
            <a:ext cx="870682" cy="932688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9FECE8E-BB50-4FB9-8B1D-13FC072CB6C1}"/>
              </a:ext>
            </a:extLst>
          </p:cNvPr>
          <p:cNvSpPr/>
          <p:nvPr/>
        </p:nvSpPr>
        <p:spPr>
          <a:xfrm>
            <a:off x="7632576" y="219456"/>
            <a:ext cx="870682" cy="932688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532D72-3300-44E5-80AA-2736AA1591F6}"/>
              </a:ext>
            </a:extLst>
          </p:cNvPr>
          <p:cNvSpPr/>
          <p:nvPr/>
        </p:nvSpPr>
        <p:spPr>
          <a:xfrm>
            <a:off x="4758132" y="4830484"/>
            <a:ext cx="26757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Affiche</a:t>
            </a:r>
            <a:endParaRPr lang="fr-FR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1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FD55B8-64F5-4356-9349-6C5962021AB7}"/>
              </a:ext>
            </a:extLst>
          </p:cNvPr>
          <p:cNvSpPr/>
          <p:nvPr/>
        </p:nvSpPr>
        <p:spPr>
          <a:xfrm>
            <a:off x="1482206" y="933216"/>
            <a:ext cx="9227654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u="sng" cap="none" spc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But du travail : </a:t>
            </a:r>
          </a:p>
          <a:p>
            <a:pPr algn="ctr"/>
            <a:endParaRPr lang="fr-FR" sz="4800" b="1" u="sng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Créer une grille qui servira à écrire </a:t>
            </a: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la liste des différences</a:t>
            </a: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en utilisant des mots </a:t>
            </a:r>
          </a:p>
          <a:p>
            <a:pPr algn="ctr"/>
            <a:r>
              <a:rPr lang="fr-FR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les plus précis possibles.</a:t>
            </a:r>
            <a:endParaRPr lang="fr-FR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628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913</Words>
  <Application>Microsoft Office PowerPoint</Application>
  <PresentationFormat>Grand écran</PresentationFormat>
  <Paragraphs>233</Paragraphs>
  <Slides>43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9" baseType="lpstr">
      <vt:lpstr>arial</vt:lpstr>
      <vt:lpstr>arial</vt:lpstr>
      <vt:lpstr>Calibri</vt:lpstr>
      <vt:lpstr>Calibri Light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On retient (Facultatif) :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Enseignants :   Travail en langage</vt:lpstr>
      <vt:lpstr>Présentation PowerPoint</vt:lpstr>
      <vt:lpstr>Hervé LAVOT PEMF – Responsable du Centre Départemental de Ressources en Sciences 28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Herve Lavot</dc:creator>
  <cp:lastModifiedBy>ecole</cp:lastModifiedBy>
  <cp:revision>42</cp:revision>
  <dcterms:created xsi:type="dcterms:W3CDTF">2019-12-16T10:50:08Z</dcterms:created>
  <dcterms:modified xsi:type="dcterms:W3CDTF">2021-03-12T08:58:05Z</dcterms:modified>
</cp:coreProperties>
</file>